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39"/>
  </p:notesMasterIdLst>
  <p:sldIdLst>
    <p:sldId id="256" r:id="rId2"/>
    <p:sldId id="296" r:id="rId3"/>
    <p:sldId id="297" r:id="rId4"/>
    <p:sldId id="299" r:id="rId5"/>
    <p:sldId id="291" r:id="rId6"/>
    <p:sldId id="260" r:id="rId7"/>
    <p:sldId id="263" r:id="rId8"/>
    <p:sldId id="264" r:id="rId9"/>
    <p:sldId id="266" r:id="rId10"/>
    <p:sldId id="292" r:id="rId11"/>
    <p:sldId id="262" r:id="rId12"/>
    <p:sldId id="267" r:id="rId13"/>
    <p:sldId id="301" r:id="rId14"/>
    <p:sldId id="268" r:id="rId15"/>
    <p:sldId id="286" r:id="rId16"/>
    <p:sldId id="287" r:id="rId17"/>
    <p:sldId id="288" r:id="rId18"/>
    <p:sldId id="289" r:id="rId19"/>
    <p:sldId id="293" r:id="rId20"/>
    <p:sldId id="269" r:id="rId21"/>
    <p:sldId id="271" r:id="rId22"/>
    <p:sldId id="277" r:id="rId23"/>
    <p:sldId id="303" r:id="rId24"/>
    <p:sldId id="272" r:id="rId25"/>
    <p:sldId id="290" r:id="rId26"/>
    <p:sldId id="304" r:id="rId27"/>
    <p:sldId id="300" r:id="rId28"/>
    <p:sldId id="274" r:id="rId29"/>
    <p:sldId id="275" r:id="rId30"/>
    <p:sldId id="294" r:id="rId31"/>
    <p:sldId id="283" r:id="rId32"/>
    <p:sldId id="278" r:id="rId33"/>
    <p:sldId id="276" r:id="rId34"/>
    <p:sldId id="306" r:id="rId35"/>
    <p:sldId id="279" r:id="rId36"/>
    <p:sldId id="295" r:id="rId37"/>
    <p:sldId id="305" r:id="rId38"/>
  </p:sldIdLst>
  <p:sldSz cx="9144000" cy="6858000" type="screen4x3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572"/>
    <a:srgbClr val="14A799"/>
    <a:srgbClr val="FF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3"/>
    <p:restoredTop sz="94727"/>
  </p:normalViewPr>
  <p:slideViewPr>
    <p:cSldViewPr snapToGrid="0">
      <p:cViewPr varScale="1">
        <p:scale>
          <a:sx n="178" d="100"/>
          <a:sy n="178" d="100"/>
        </p:scale>
        <p:origin x="19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1CB84-E685-A145-8754-A343CC0EE296}" type="datetimeFigureOut">
              <a:rPr lang="en-SE" smtClean="0"/>
              <a:t>2025-11-18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83193-D915-F043-86C2-B25502A15B9A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2312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22455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6833C-5EEC-2E27-D30F-F724E1AB6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B1794-E243-7C03-1201-7DE06DC9E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0B3FEB-9C0C-5B3D-A629-E06E1FDD6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946A1-B307-F591-5462-87598D4FF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60799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86096-4F2A-CAF8-D829-9F31390A2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83E14-2D33-D3A3-B642-6A71CDFB16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712528-1615-57F5-82D9-C72B770B4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82711-D2E6-E5A1-4C70-26340AEBE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00773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6FFE6-E965-A356-7654-B5CF7DBE4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BC4AA-3730-B8AE-31F3-DDA03DB11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006F82-6873-7495-BA61-22C18090A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73DCE-9EE2-A25E-98B6-665DB6176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18462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FB1E4-06E3-A91C-9AAB-3588C326C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DFA225-EB67-3D62-9868-47A93E75C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C4DABE-E5C0-A7B8-8110-B2425EF97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42B61-3782-2CAF-F7EE-5316F6D82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68443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75E81-D4F8-CC24-25CF-07C80024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DE3210-6619-FE3B-8FA8-CF4260964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78A037-2D84-56FA-A0B3-03289511F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EBBA7-47AB-EEE5-AA29-5AAC639EA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32013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7C991-6DEB-3C0E-F8F3-D2533C1F5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2360A-C91D-325F-4AA8-A74C63FC3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8B1E1-AB0B-B563-A31D-6310C510F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79DB2-AA3B-51AC-A370-5039555DC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83193-D915-F043-86C2-B25502A15B9A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97537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5195C-373E-3A25-7DAA-EADC4D090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BB426E-E5CC-2627-189A-F400559A8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CE95B-1EA6-1D14-E1C2-31D1414DE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AA038-7571-DAB8-935F-3BE1D9282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43849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9A400-D56D-7E00-B7F1-41A832759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DB023-EC2E-794C-1E7F-5CA8B57FA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C9DAA-ECB2-3740-A50C-9C0F4A3F2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A1DEF-92C4-1158-7313-598145D55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80812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295D4-362D-085C-577A-A438E751C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46BD4-F10D-A474-9AE2-02A5A9C85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73747-7788-D403-1EEC-F1FF60271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80CF5-C642-A677-5B0A-C044258D5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76077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45D2C-8B55-B84F-6299-97BC64442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123700-A805-DC14-8AB0-B8A88121C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CC7A3-7997-AF0E-BB58-5584F9593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D42AE-F998-3109-5CF2-7B3DFC309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23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1434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553C0-9E98-DB5A-4008-295CC7770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655BC1-3B27-5E93-A148-46041CD79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DC47D1-8E45-4C5A-7C4E-56F585CB3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A4798-6840-897D-F53E-2C90C6C57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60332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B104E-C7D7-438F-53AA-BE25704B5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3DC07-E759-8B70-C4B5-272B1BCCD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2F08F3-5C07-141C-9E73-BFBEF2983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F5D0D-6067-F1BF-570D-8D7B837BB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24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76740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8C9BB-263D-2F28-287E-289E536F5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425A1E-26E9-0F17-968C-C7214B0D0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D8477-6739-50B2-E7DC-E9243FED0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CD6D0-D790-3171-7829-0E50FD87D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25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29883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3D423-897C-A458-196C-1D39A888B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E455C-D71B-4ED8-D76F-85C6665A8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6A0E7A-05FB-0552-3BA2-6D5FF843E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EA9D3-E338-28A6-901D-B68AC103E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26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54246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7259B-5BC5-5830-EBE2-E0BC19A93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30D40A-143D-C8B9-B322-A72FB9565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1BDF69-B88A-3CB4-8B26-1A2281DA4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E4B33-D680-428B-7870-336B6C0F8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28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17068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8C30C-2B83-A1BA-B8E8-F8611EF59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3AB332-7B0C-EE61-5614-60BCBBC1B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0F154-DFF5-A9C6-74D8-56001EEFC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32CB0-890F-A00F-D28E-E19F14AA1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29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32069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D911D-1355-67CF-4DB7-CF8A90CDB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987DBC-6E26-CA56-6FF0-58B817124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86706E-C016-E396-E8E8-D0BC6C37F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FF733-5638-8C72-6F87-E6272851E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83193-D915-F043-86C2-B25502A15B9A}" type="slidenum">
              <a:rPr lang="en-SE" smtClean="0"/>
              <a:t>30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46258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AE7A1-9F2B-00F0-21D7-3052CCB5A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E35416-F395-7D6B-308E-C30C0D052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C0FF04-B216-8800-6912-B6187AFC3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7CCC0-A44C-6A4C-F35F-1DFE9B152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31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37044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D00B0-7B99-A0E6-55AA-4D6B2741E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368EF-D130-07D4-3CA0-40C4EF724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8C73DF-4E1B-3C78-AAFC-11A8247BF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8262B-FD85-567E-720F-FE407AFD7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32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23445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93C7F-E926-B815-30C9-31F69C98E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555B41-3E66-1382-60D3-7A262EE1E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8E36B5-5D9B-2AE9-70E6-D2D84C662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C5F53-B6E3-4BEC-67D4-EBE94EA6F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33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40066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2FFFF-DBC9-7ACA-46BD-057E003A2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99A484-3191-ADCB-C219-E1FDA9FEA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C02CA9-6D7A-B046-10B4-B85191F6C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2E12A-1993-C00A-6BFD-8C75E5300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34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8837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9C5B1-D59F-EDA6-CD07-575B664C9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F489D1-76AB-6654-5445-C21120D41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8C21D-37E0-49A2-419D-20577A714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1E199-BD22-DAC9-2761-DFBC1DEA4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83193-D915-F043-86C2-B25502A15B9A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09422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AB226-4BDC-66E9-08ED-9299FAB6B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634A3-2E7B-CBB1-BC1B-F850D5C0C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827D0-2A73-2E48-B372-7172D7C17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5F2B6-F5D8-D2AE-35FE-0A28255D3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35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61117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2FC79-49BA-B237-B7AC-4A0F926C4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A6C89-DD65-B718-3E05-08301B004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CB46BC-3FC9-D2D9-EBAE-77EBEFBF3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FDE8E-EE4E-2255-FDA1-FF32BA81F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83193-D915-F043-86C2-B25502A15B9A}" type="slidenum">
              <a:rPr lang="en-SE" smtClean="0"/>
              <a:t>36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908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68953-503B-AD40-91F4-45D25DA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D74D4F-29F6-6AB8-73A7-B1BD261E0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E7DF9A-C06E-7177-30B6-EB3DE1B61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DB948-5C21-6093-59F7-D1A957C40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83193-D915-F043-86C2-B25502A15B9A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77242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C389B-E1AE-FCDD-CEBF-E8B0DAC91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3C2DE6-CE1A-BB78-8CB0-F9D3BDED4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75E31-131E-3FC8-4823-E1B6B306C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6C270-C56A-0D08-ADD9-CF4F78C30F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83193-D915-F043-86C2-B25502A15B9A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631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ED41A-08BF-FB12-577E-D87F8B07A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68DC5-0284-8289-3B42-F146C26C6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BBE83-C8F3-B222-6D9C-36D018FEA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83885-B875-F52F-6F80-CD566DEB7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83193-D915-F043-86C2-B25502A15B9A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4936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8308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7CBDB-C7BC-EC42-E2AE-CB53EC64F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64B989-BFBD-72E4-CF98-61462E7BA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C42E8-B2DC-F8A9-01D2-7B3007F5E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07036-1DEA-BA8C-8E03-C1FBA69E8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96268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E077F-1C52-AEAA-676F-0145F0D1B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58BB9-72A0-236B-9359-D4C5E3CAD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138682-4267-AD58-BA4B-464E6CBA6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79F78-FFD1-37E7-0114-089BFB352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E851D-D664-9C4C-813B-FE18FDCAE378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7230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B192-5A6B-F336-6916-C2DBA07D3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0723E-3397-6EAE-4A28-F2D80FC99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362F-6878-A616-DBB6-C43DD187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E4B-E18A-4460-A652-BD4F037E2F20}" type="datetime1">
              <a:rPr lang="sv-SE" smtClean="0"/>
              <a:t>2025-11-18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5E23A-D0D7-3DBB-2C38-984854C5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2D359-3AF2-B628-E168-5A4FFEFB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737175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D0B5-1EF2-86E8-D59C-612886BD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4C04B-8034-E94B-EC69-83939FEE4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85C25-CFEB-3B96-15D5-4642E44D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E4B-E18A-4460-A652-BD4F037E2F20}" type="datetime1">
              <a:rPr lang="sv-SE" smtClean="0"/>
              <a:t>2025-11-18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D9AD8-F16F-EC46-5F1B-3AD93528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3D001-6108-B4DE-7C4F-6FEF38EA0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453985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7C5C9-DF72-7B4C-130B-ED6B3D32F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2BF45-6420-8A65-D243-8AB50751F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28B8C-4405-4CEF-FA11-C26CA343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E4B-E18A-4460-A652-BD4F037E2F20}" type="datetime1">
              <a:rPr lang="sv-SE" smtClean="0"/>
              <a:t>2025-11-18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4F4CE-02AE-7C4A-AF77-74E087FA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C1C0A-24EC-486E-1C30-717CE53A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896216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96F0-2A18-3D64-4BA3-6502A025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9AAA4-6EFA-99D0-9962-9BDDE32EA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EFFFC-119F-CFD0-E2FF-8DC5D119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E4B-E18A-4460-A652-BD4F037E2F20}" type="datetime1">
              <a:rPr lang="sv-SE" smtClean="0"/>
              <a:t>2025-11-18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FAE6B-AF6E-9AFB-F88B-E5424E3D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E79E0-2C3A-1551-DDB0-D4259A85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125240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E105-9C26-29DD-3078-83952865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D715C-5A37-0A79-DFB3-0D0304FE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2C16-A4FD-9BCA-46B7-3B940620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E4B-E18A-4460-A652-BD4F037E2F20}" type="datetime1">
              <a:rPr lang="sv-SE" smtClean="0"/>
              <a:t>2025-11-18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A24F4-625A-1C70-B73E-26A4AA98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A0185-8020-6144-AE55-F8AC3E53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852972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2D35-0D66-85B5-E73B-D6CBC31F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9D06F-D056-DAD6-DD96-C4FADCF97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E849E-24AF-80CA-AE9A-3D1AA2304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4C76A-7D20-C73E-32E9-9C66AE95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E4B-E18A-4460-A652-BD4F037E2F20}" type="datetime1">
              <a:rPr lang="sv-SE" smtClean="0"/>
              <a:t>2025-11-18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DA60F-C6C8-489A-6BC3-496CA196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CA6CE-1449-31B2-B302-C1A723BC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314826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FE75-3E81-E473-2F99-6634C63C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4C2DE-7268-D31F-D188-6120D7C13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15048-0AFA-23EC-A9D4-CC67EFD51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E6D9E-53FF-528F-ED09-B4D65BA3D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D4E1C-8770-C088-4C13-B67609E94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8D135-0968-A007-953E-61517004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E4B-E18A-4460-A652-BD4F037E2F20}" type="datetime1">
              <a:rPr lang="sv-SE" smtClean="0"/>
              <a:t>2025-11-18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C5F1C-04E2-A7CF-36CD-B3309076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F3240F-9D65-AC28-7352-71AB08FA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297286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86B2-822C-1241-0607-978A1569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CE88D-A5C8-7860-1499-FB82870A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E4B-E18A-4460-A652-BD4F037E2F20}" type="datetime1">
              <a:rPr lang="sv-SE" smtClean="0"/>
              <a:t>2025-11-18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9F4AF-D9A0-57AB-6EE9-7FE50E3A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D69AF-2A58-FA66-9FDB-33447375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123520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D3559-B36F-8606-7D14-C8EF2F02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E4B-E18A-4460-A652-BD4F037E2F20}" type="datetime1">
              <a:rPr lang="sv-SE" smtClean="0"/>
              <a:t>2025-11-18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8340A-2910-079B-A5F1-1EC76C97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B1831-2834-43AC-5127-C2AE4AF7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898931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EAC6-6AC7-FB04-0BF9-7E6CDAF5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8DED-3237-086C-B1F3-F99479C14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32FA7-E178-8F56-4D62-0370D3D86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7ADA3-0BAC-E68C-A49B-C9EFB1CC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E4B-E18A-4460-A652-BD4F037E2F20}" type="datetime1">
              <a:rPr lang="sv-SE" smtClean="0"/>
              <a:t>2025-11-18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4A200-73BB-61AB-831D-7792A183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FCE15-B678-E663-77DA-9895D012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132542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28E3-7270-FBD2-DF3E-D243385E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BA77E0-6683-9DA8-15C3-999D5CD8E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E66F5-053D-3829-5DB9-22E0EE792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BB549-FB02-7127-EF0A-096A8C16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8E4B-E18A-4460-A652-BD4F037E2F20}" type="datetime1">
              <a:rPr lang="sv-SE" smtClean="0"/>
              <a:t>2025-11-18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2A3EE-FD77-09D3-5233-DE60A21F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00018-DFDE-CEC5-937B-D8D611EB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025765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06026-03FA-7922-1DA8-3376CA5A3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5BB56-8A10-65F0-473B-C04E2A7E7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E0F5B-48E0-8E1C-1E0A-D055885CF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8E4B-E18A-4460-A652-BD4F037E2F20}" type="datetime1">
              <a:rPr lang="sv-SE" smtClean="0"/>
              <a:t>2025-11-18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56495-0B4E-DBD7-C94D-6F3E0C624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F5A1B-CAD8-1014-90E9-D6E94922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360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771FE3-EE1B-3492-1030-452108140E90}"/>
              </a:ext>
            </a:extLst>
          </p:cNvPr>
          <p:cNvSpPr/>
          <p:nvPr/>
        </p:nvSpPr>
        <p:spPr>
          <a:xfrm>
            <a:off x="0" y="1434615"/>
            <a:ext cx="9144000" cy="1241822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The Fixed Disposition Effect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42F849-5F8C-9673-1361-11BACE7387D7}"/>
              </a:ext>
            </a:extLst>
          </p:cNvPr>
          <p:cNvSpPr txBox="1"/>
          <p:nvPr/>
        </p:nvSpPr>
        <p:spPr>
          <a:xfrm>
            <a:off x="0" y="3545948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Qinglin Ouyang</a:t>
            </a:r>
          </a:p>
          <a:p>
            <a:pPr algn="ctr"/>
            <a:r>
              <a:rPr lang="en-SE" sz="1600" dirty="0">
                <a:solidFill>
                  <a:srgbClr val="2A4572"/>
                </a:solidFill>
                <a:latin typeface="Aptos" panose="020B0004020202020204" pitchFamily="34" charset="0"/>
              </a:rPr>
              <a:t>Stockholm Business School, Stockholm University</a:t>
            </a:r>
          </a:p>
          <a:p>
            <a:pPr algn="ctr"/>
            <a:endParaRPr lang="en-SE" sz="16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algn="ctr"/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Shumiao Ouyang</a:t>
            </a:r>
          </a:p>
          <a:p>
            <a:pPr algn="ctr"/>
            <a:r>
              <a:rPr lang="en-SE" sz="1600" dirty="0">
                <a:solidFill>
                  <a:srgbClr val="2A4572"/>
                </a:solidFill>
                <a:latin typeface="Aptos" panose="020B0004020202020204" pitchFamily="34" charset="0"/>
              </a:rPr>
              <a:t>Saïd Business School, University of Oxford</a:t>
            </a:r>
          </a:p>
          <a:p>
            <a:pPr algn="ctr"/>
            <a:endParaRPr lang="en-SE" sz="1600" dirty="0">
              <a:solidFill>
                <a:srgbClr val="2A4572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139E77-A32B-7388-E3E5-3ED159C37DB3}"/>
              </a:ext>
            </a:extLst>
          </p:cNvPr>
          <p:cNvSpPr txBox="1"/>
          <p:nvPr/>
        </p:nvSpPr>
        <p:spPr>
          <a:xfrm>
            <a:off x="0" y="58968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Oxford Saïd FAME Seminar</a:t>
            </a:r>
          </a:p>
          <a:p>
            <a:pPr algn="ctr"/>
            <a:r>
              <a:rPr lang="en-SE" dirty="0">
                <a:solidFill>
                  <a:schemeClr val="tx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November 19, 2025</a:t>
            </a:r>
          </a:p>
        </p:txBody>
      </p:sp>
    </p:spTree>
    <p:extLst>
      <p:ext uri="{BB962C8B-B14F-4D97-AF65-F5344CB8AC3E}">
        <p14:creationId xmlns:p14="http://schemas.microsoft.com/office/powerpoint/2010/main" val="256365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27398-58A0-11F8-D8B1-63F17FF3B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F5060C-ABAC-E0C4-4B5C-16234E56F883}"/>
              </a:ext>
            </a:extLst>
          </p:cNvPr>
          <p:cNvSpPr/>
          <p:nvPr/>
        </p:nvSpPr>
        <p:spPr>
          <a:xfrm>
            <a:off x="604344" y="3087547"/>
            <a:ext cx="7935311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The Fixed Disposition Effect</a:t>
            </a:r>
          </a:p>
        </p:txBody>
      </p:sp>
    </p:spTree>
    <p:extLst>
      <p:ext uri="{BB962C8B-B14F-4D97-AF65-F5344CB8AC3E}">
        <p14:creationId xmlns:p14="http://schemas.microsoft.com/office/powerpoint/2010/main" val="69109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CD94E-4051-AB7F-A827-42DEC9063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FBBA5E-87B6-86BD-4053-CAE5FF54BE45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Baseline Sample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9D964-5468-3E7F-8696-BC71FB06175F}"/>
              </a:ext>
            </a:extLst>
          </p:cNvPr>
          <p:cNvSpPr txBox="1"/>
          <p:nvPr/>
        </p:nvSpPr>
        <p:spPr>
          <a:xfrm>
            <a:off x="420698" y="1533465"/>
            <a:ext cx="83026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Random sample of 50,000 multi-time participants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More passionate about financial markets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More likely to trade, at both extensive and intensive margins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For more reliable detection of behavioural patterns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Median (average) of 20 (50) days between two consecutive games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Another group of one-time players used for robustness check</a:t>
            </a:r>
          </a:p>
          <a:p>
            <a:pPr marL="342900" indent="-342900">
              <a:buFont typeface="Wingdings" pitchFamily="2" charset="2"/>
              <a:buChar char="Ø"/>
            </a:pPr>
            <a:endParaRPr lang="en-SE" sz="24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Collection of decision-level observations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All in-game periods pooled together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Excluding the first blind decisions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Each participant has at least 50 data points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SE" sz="20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Link to their actual mutual fund holdings via Alipay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2A4572"/>
                </a:solidFill>
                <a:latin typeface="Aptos" panose="020B0004020202020204" pitchFamily="34" charset="0"/>
              </a:rPr>
              <a:t>January 2017 – October 2022</a:t>
            </a: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 at investor-fund-monty level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Excluding investors with less than 100 fund-month observations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9C494B-430C-94CD-B4E0-560A28C6AAC0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56FD1A-F95C-7D5F-49F3-F7E3F1D25AB6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7C606A-DD76-14AE-CEDF-71194426958B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2E33F0-8D09-6B78-11BD-CC0BD980419D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8/30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60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A4481-5E71-D015-5D38-72C265CAA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2E1398-2294-BD24-8DEA-381F2DD4B3D3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Descriptive Statistics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E12AB3-C2DA-4401-344D-F3C2CA50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13042"/>
            <a:ext cx="7772400" cy="51999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A231161-FC84-B0AC-80C6-D948D187CF78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B2AE58-AD54-8E0F-1596-F6C3992B4C2D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764025-FA10-9C02-095D-20BDFC2FE786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6D6031-E16D-09D6-FFCF-12476C1D526D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9/30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57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BD809-580F-46D4-DB53-201843622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A6CE12-9A6C-DFFE-22D1-0018C8FF2D6C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E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Characteristics over Game Sessions </a:t>
            </a:r>
            <a:endParaRPr lang="en-SE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294E93-1F5E-2B99-E6DE-F9C920B83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5" y="1365837"/>
            <a:ext cx="7548770" cy="50060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AF68DFD-889D-0114-C2EA-8380FCF0F22C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7A07A8-3BFC-D18C-E996-0C9C32A43317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847012-ED74-26EB-102E-8C23BAD1F93B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B7FEF6-861C-663C-230E-F79463189961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10/30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0006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1C568-4178-E7A6-31A8-C26479F06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1AB96D-225B-0402-06F9-A50F0E501327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Aggregate DE in Game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7C9112-AAF2-D4C6-B6F4-DD717F8551C7}"/>
              </a:ext>
            </a:extLst>
          </p:cNvPr>
          <p:cNvGrpSpPr/>
          <p:nvPr/>
        </p:nvGrpSpPr>
        <p:grpSpPr>
          <a:xfrm>
            <a:off x="146304" y="2116487"/>
            <a:ext cx="9143999" cy="4489563"/>
            <a:chOff x="0" y="2517077"/>
            <a:chExt cx="9144000" cy="44895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AAB5D8-B520-2564-0536-273165B4D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7655"/>
            <a:stretch/>
          </p:blipFill>
          <p:spPr>
            <a:xfrm>
              <a:off x="466656" y="2517077"/>
              <a:ext cx="8210688" cy="414122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E32C9A7-2C7C-A10B-CE72-24143281031B}"/>
                </a:ext>
              </a:extLst>
            </p:cNvPr>
            <p:cNvSpPr txBox="1"/>
            <p:nvPr/>
          </p:nvSpPr>
          <p:spPr>
            <a:xfrm>
              <a:off x="0" y="660653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E" sz="2000" dirty="0">
                  <a:solidFill>
                    <a:srgbClr val="2A4572"/>
                  </a:solidFill>
                  <a:latin typeface="Aptos" panose="020B0004020202020204" pitchFamily="34" charset="0"/>
                </a:rPr>
                <a:t>Probability of selling </a:t>
              </a:r>
              <a:r>
                <a:rPr lang="en-SE" sz="2000" dirty="0">
                  <a:solidFill>
                    <a:srgbClr val="14A799"/>
                  </a:solidFill>
                  <a:latin typeface="Aptos" panose="020B0004020202020204" pitchFamily="34" charset="0"/>
                </a:rPr>
                <a:t>winning</a:t>
              </a:r>
              <a:r>
                <a:rPr lang="en-SE" sz="2000" dirty="0">
                  <a:solidFill>
                    <a:srgbClr val="2A4572"/>
                  </a:solidFill>
                  <a:latin typeface="Aptos" panose="020B0004020202020204" pitchFamily="34" charset="0"/>
                </a:rPr>
                <a:t> vs. </a:t>
              </a:r>
              <a:r>
                <a:rPr lang="en-SE" sz="2000" dirty="0">
                  <a:solidFill>
                    <a:srgbClr val="FFA287"/>
                  </a:solidFill>
                  <a:latin typeface="Aptos" panose="020B0004020202020204" pitchFamily="34" charset="0"/>
                </a:rPr>
                <a:t>losing</a:t>
              </a:r>
              <a:r>
                <a:rPr lang="en-SE" sz="2000" dirty="0">
                  <a:solidFill>
                    <a:srgbClr val="2A4572"/>
                  </a:solidFill>
                  <a:latin typeface="Aptos" panose="020B0004020202020204" pitchFamily="34" charset="0"/>
                </a:rPr>
                <a:t> position (Across stages)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D905B8-EE00-C942-E361-F712A593024B}"/>
                  </a:ext>
                </a:extLst>
              </p:cNvPr>
              <p:cNvSpPr txBox="1"/>
              <p:nvPr/>
            </p:nvSpPr>
            <p:spPr>
              <a:xfrm>
                <a:off x="163681" y="1495253"/>
                <a:ext cx="4177169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4A799"/>
                          </a:solidFill>
                          <a:latin typeface="Cambria Math" panose="02040503050406030204" pitchFamily="18" charset="0"/>
                        </a:rPr>
                        <m:t>𝑃𝐺𝑅</m:t>
                      </m:r>
                      <m:r>
                        <a:rPr lang="en-US" b="0" i="1" smtClean="0">
                          <a:solidFill>
                            <a:srgbClr val="14A7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14A7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14A799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solidFill>
                                <a:srgbClr val="14A799"/>
                              </a:solidFill>
                              <a:latin typeface="Cambria Math" panose="02040503050406030204" pitchFamily="18" charset="0"/>
                            </a:rPr>
                            <m:t>𝑅𝑒𝑎𝑙𝑖𝑧𝑒𝑑</m:t>
                          </m:r>
                          <m:r>
                            <a:rPr lang="en-US" b="0" i="1" smtClean="0">
                              <a:solidFill>
                                <a:srgbClr val="14A79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14A799"/>
                              </a:solidFill>
                              <a:latin typeface="Cambria Math" panose="02040503050406030204" pitchFamily="18" charset="0"/>
                            </a:rPr>
                            <m:t>𝐺𝑎𝑖𝑛𝑠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14A799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solidFill>
                                <a:srgbClr val="14A799"/>
                              </a:solidFill>
                              <a:latin typeface="Cambria Math" panose="02040503050406030204" pitchFamily="18" charset="0"/>
                            </a:rPr>
                            <m:t>𝑅𝑒𝑎𝑙𝑖𝑧𝑒𝑑</m:t>
                          </m:r>
                          <m:r>
                            <a:rPr lang="en-US" b="0" i="1" smtClean="0">
                              <a:solidFill>
                                <a:srgbClr val="14A79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14A799"/>
                              </a:solidFill>
                              <a:latin typeface="Cambria Math" panose="02040503050406030204" pitchFamily="18" charset="0"/>
                            </a:rPr>
                            <m:t>𝐺𝑎𝑖𝑛𝑠</m:t>
                          </m:r>
                          <m:r>
                            <a:rPr lang="en-US" b="0" i="1" smtClean="0">
                              <a:solidFill>
                                <a:srgbClr val="14A799"/>
                              </a:solidFill>
                              <a:latin typeface="Cambria Math" panose="02040503050406030204" pitchFamily="18" charset="0"/>
                            </a:rPr>
                            <m:t>+#</m:t>
                          </m:r>
                          <m:r>
                            <a:rPr lang="en-US" b="0" i="1" smtClean="0">
                              <a:solidFill>
                                <a:srgbClr val="14A799"/>
                              </a:solidFill>
                              <a:latin typeface="Cambria Math" panose="02040503050406030204" pitchFamily="18" charset="0"/>
                            </a:rPr>
                            <m:t>𝑃𝑎𝑝𝑒𝑟</m:t>
                          </m:r>
                          <m:r>
                            <a:rPr lang="en-US" b="0" i="1" smtClean="0">
                              <a:solidFill>
                                <a:srgbClr val="14A79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14A799"/>
                              </a:solidFill>
                              <a:latin typeface="Cambria Math" panose="02040503050406030204" pitchFamily="18" charset="0"/>
                            </a:rPr>
                            <m:t>𝐺𝑎𝑖𝑛𝑠</m:t>
                          </m:r>
                        </m:den>
                      </m:f>
                    </m:oMath>
                  </m:oMathPara>
                </a14:m>
                <a:endParaRPr lang="en-SE" dirty="0">
                  <a:solidFill>
                    <a:srgbClr val="14A799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D905B8-EE00-C942-E361-F712A5930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81" y="1495253"/>
                <a:ext cx="4177169" cy="572593"/>
              </a:xfrm>
              <a:prstGeom prst="rect">
                <a:avLst/>
              </a:prstGeom>
              <a:blipFill>
                <a:blip r:embed="rId4"/>
                <a:stretch>
                  <a:fillRect l="-606" t="-6522" r="-909" b="-1956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E55550-5F54-3C9E-9B60-0E133DE5F88B}"/>
                  </a:ext>
                </a:extLst>
              </p:cNvPr>
              <p:cNvSpPr txBox="1"/>
              <p:nvPr/>
            </p:nvSpPr>
            <p:spPr>
              <a:xfrm>
                <a:off x="4718304" y="1523690"/>
                <a:ext cx="4343881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A287"/>
                          </a:solidFill>
                          <a:latin typeface="Cambria Math" panose="02040503050406030204" pitchFamily="18" charset="0"/>
                        </a:rPr>
                        <m:t>𝑃𝐿𝑅</m:t>
                      </m:r>
                      <m:r>
                        <a:rPr lang="en-US" b="0" i="1" smtClean="0">
                          <a:solidFill>
                            <a:srgbClr val="FFA28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A2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A287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solidFill>
                                <a:srgbClr val="FFA287"/>
                              </a:solidFill>
                              <a:latin typeface="Cambria Math" panose="02040503050406030204" pitchFamily="18" charset="0"/>
                            </a:rPr>
                            <m:t>𝑅𝑒𝑎𝑙𝑖𝑧𝑒𝑑</m:t>
                          </m:r>
                          <m:r>
                            <a:rPr lang="en-US" b="0" i="1" smtClean="0">
                              <a:solidFill>
                                <a:srgbClr val="FFA28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A287"/>
                              </a:solidFill>
                              <a:latin typeface="Cambria Math" panose="02040503050406030204" pitchFamily="18" charset="0"/>
                            </a:rPr>
                            <m:t>𝐿𝑜𝑠𝑠𝑒𝑠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A287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solidFill>
                                <a:srgbClr val="FFA287"/>
                              </a:solidFill>
                              <a:latin typeface="Cambria Math" panose="02040503050406030204" pitchFamily="18" charset="0"/>
                            </a:rPr>
                            <m:t>𝑅𝑒𝑎𝑙𝑖𝑧𝑒𝑑</m:t>
                          </m:r>
                          <m:r>
                            <a:rPr lang="en-US" b="0" i="1" smtClean="0">
                              <a:solidFill>
                                <a:srgbClr val="FFA28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A287"/>
                              </a:solidFill>
                              <a:latin typeface="Cambria Math" panose="02040503050406030204" pitchFamily="18" charset="0"/>
                            </a:rPr>
                            <m:t>𝐿𝑜𝑠𝑠𝑒𝑠</m:t>
                          </m:r>
                          <m:r>
                            <a:rPr lang="en-US" b="0" i="1" smtClean="0">
                              <a:solidFill>
                                <a:srgbClr val="FFA287"/>
                              </a:solidFill>
                              <a:latin typeface="Cambria Math" panose="02040503050406030204" pitchFamily="18" charset="0"/>
                            </a:rPr>
                            <m:t>+#</m:t>
                          </m:r>
                          <m:r>
                            <a:rPr lang="en-US" b="0" i="1" smtClean="0">
                              <a:solidFill>
                                <a:srgbClr val="FFA287"/>
                              </a:solidFill>
                              <a:latin typeface="Cambria Math" panose="02040503050406030204" pitchFamily="18" charset="0"/>
                            </a:rPr>
                            <m:t>𝑃𝑎𝑝𝑒𝑟</m:t>
                          </m:r>
                          <m:r>
                            <a:rPr lang="en-US" b="0" i="1" smtClean="0">
                              <a:solidFill>
                                <a:srgbClr val="FFA28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A287"/>
                              </a:solidFill>
                              <a:latin typeface="Cambria Math" panose="02040503050406030204" pitchFamily="18" charset="0"/>
                            </a:rPr>
                            <m:t>𝐿𝑜𝑠𝑠𝑒𝑠</m:t>
                          </m:r>
                        </m:den>
                      </m:f>
                    </m:oMath>
                  </m:oMathPara>
                </a14:m>
                <a:endParaRPr lang="en-SE" dirty="0">
                  <a:solidFill>
                    <a:srgbClr val="FFA287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E55550-5F54-3C9E-9B60-0E133DE5F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304" y="1523690"/>
                <a:ext cx="4343881" cy="572593"/>
              </a:xfrm>
              <a:prstGeom prst="rect">
                <a:avLst/>
              </a:prstGeom>
              <a:blipFill>
                <a:blip r:embed="rId5"/>
                <a:stretch>
                  <a:fillRect l="-583" t="-8696" r="-583" b="-1956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C82FBFD-7DF2-47A8-14E8-C1878F7935D7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6958F0-63D5-5ADB-BE31-5AA592F98186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28F7C9-2C40-97EF-FBFA-3BF0CCEF59BD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9835E9-7068-6AD6-7FE9-AFE5D7435E21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11/30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673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3CF86-01A1-E4C0-B372-564CCFAE3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1DA6C-108E-1600-0D8E-C7675DAABB5F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Fixed DE: Testable Prediction I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76A00-E026-3E1F-DEE3-603A3BA92668}"/>
              </a:ext>
            </a:extLst>
          </p:cNvPr>
          <p:cNvSpPr txBox="1"/>
          <p:nvPr/>
        </p:nvSpPr>
        <p:spPr>
          <a:xfrm>
            <a:off x="420698" y="1855214"/>
            <a:ext cx="83026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SE" sz="2400" b="1" dirty="0">
                <a:solidFill>
                  <a:srgbClr val="2A4572"/>
                </a:solidFill>
                <a:latin typeface="Aptos" panose="020B0004020202020204" pitchFamily="34" charset="0"/>
              </a:rPr>
              <a:t>Over-time persistence</a:t>
            </a:r>
          </a:p>
          <a:p>
            <a:pPr marL="342900" indent="-342900">
              <a:buFont typeface="Wingdings" pitchFamily="2" charset="2"/>
              <a:buChar char="Ø"/>
            </a:pPr>
            <a:endParaRPr lang="en-SE" sz="2400" b="1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Are investors with higher DE today more likely to have higher DE in the future?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Mutual fund holdings split into two time periods</a:t>
            </a:r>
          </a:p>
          <a:p>
            <a:pPr marL="1257300" lvl="2" indent="-342900">
              <a:buFont typeface="Wingdings" pitchFamily="2" charset="2"/>
              <a:buChar char="Ø"/>
            </a:pPr>
            <a:endParaRPr lang="en-SE" sz="24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Are game participants with higher DE this session more likely to have higher DE in the following sessions?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Leverage the DE from last game to predict the next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F35F3F-3500-5220-6E5F-65AF7DD2FAB2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146D55-8A08-74A4-E183-998E926EB151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A7C9A1-EC4C-7134-17E2-17229A20DAC1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249458-1544-7803-9E98-1A6498274BAD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12/30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0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F3808-CEB4-7894-1A0D-AF4BD0BBA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DDCBD9-B0BC-8B65-75DE-39B1EE7F15DC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Over-time Persistence of DE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4110E-43B0-4D83-5084-E75B3A557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9" y="1229732"/>
            <a:ext cx="7082736" cy="53666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5F492BD-285B-0E89-873D-E2B72403B5CC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AB718B-8489-A592-FCF6-F8DA349C89FC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DAC3AB-0498-A3B0-3737-C1FA97E1B263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530B4C-C3C1-819A-97D7-0EE2907623EF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13/30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169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729B2-8899-4875-2B11-FBBDAA00F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42131-9D1B-853B-82FB-1DD7E8FE1D57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Between-session Persistence of DE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15D657-1C0B-CC6C-72DD-47142C0C0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8" y="1418211"/>
            <a:ext cx="7281344" cy="4640684"/>
          </a:xfrm>
          <a:prstGeom prst="rect">
            <a:avLst/>
          </a:prstGeom>
        </p:spPr>
      </p:pic>
      <p:sp>
        <p:nvSpPr>
          <p:cNvPr id="9" name="Rounded 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33FA1EF4-60A9-02DE-4D9C-D4374997CA22}"/>
              </a:ext>
            </a:extLst>
          </p:cNvPr>
          <p:cNvSpPr/>
          <p:nvPr/>
        </p:nvSpPr>
        <p:spPr>
          <a:xfrm>
            <a:off x="1057523" y="6223117"/>
            <a:ext cx="2122999" cy="3390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A45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dirty="0">
                <a:solidFill>
                  <a:srgbClr val="2A4572"/>
                </a:solidFill>
                <a:latin typeface="Aptos" panose="020B0004020202020204" pitchFamily="34" charset="0"/>
              </a:rPr>
              <a:t>Minimal learning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BF3D3D-7A11-7F72-700E-9C80E2F0FC90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4FF76E-B4F5-54DD-DB70-21D40E66659A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8533B8-2670-7C26-6EE1-6998F3B9A280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A33E82-2AA1-DB27-721E-D93316920D7A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14/30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559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F50EA-3F02-4659-1E5A-B0002C38B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39086-F034-918C-B7CC-086A82CB0161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Fixed DE: Testable Prediction II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BFEB1-E08F-833E-9377-B294A302BAEC}"/>
              </a:ext>
            </a:extLst>
          </p:cNvPr>
          <p:cNvSpPr txBox="1"/>
          <p:nvPr/>
        </p:nvSpPr>
        <p:spPr>
          <a:xfrm>
            <a:off x="420698" y="1340207"/>
            <a:ext cx="83026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SE" sz="2200" b="1" dirty="0">
                <a:solidFill>
                  <a:srgbClr val="2A4572"/>
                </a:solidFill>
                <a:latin typeface="Aptos" panose="020B0004020202020204" pitchFamily="34" charset="0"/>
              </a:rPr>
              <a:t>Cross-context persistence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For the same investor, can their in-game DE predict their real-life DE?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F45C3-52AC-E21F-ACD7-8061BF7C1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00" y="2406645"/>
            <a:ext cx="5569199" cy="425038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E7219BB-AA53-88F4-8B2D-8622EF238F16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B297FA-8DBD-A59D-A007-D41292B07C43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E189D0-9538-D771-1759-DFBD8E02B46B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F77D3C-7177-E21A-F705-C85A27561A27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15/30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1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4F20A-E6CE-ACD2-AC0F-E22E300C4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A7B2ED-1420-AA46-73B1-0447130FB426}"/>
              </a:ext>
            </a:extLst>
          </p:cNvPr>
          <p:cNvSpPr/>
          <p:nvPr/>
        </p:nvSpPr>
        <p:spPr>
          <a:xfrm>
            <a:off x="604344" y="3087547"/>
            <a:ext cx="7935311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The Extrapolative Beliefs</a:t>
            </a:r>
          </a:p>
        </p:txBody>
      </p:sp>
    </p:spTree>
    <p:extLst>
      <p:ext uri="{BB962C8B-B14F-4D97-AF65-F5344CB8AC3E}">
        <p14:creationId xmlns:p14="http://schemas.microsoft.com/office/powerpoint/2010/main" val="181226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C86BA-740C-2A34-4819-8C1571E8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0106AE-E4F9-75C0-CF06-E4BF8F2FCDCD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E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Fourty Years of Disposition Effect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BDDD60-B5D6-78CB-E5BC-ACDF4450A2A6}"/>
              </a:ext>
            </a:extLst>
          </p:cNvPr>
          <p:cNvSpPr txBox="1"/>
          <p:nvPr/>
        </p:nvSpPr>
        <p:spPr>
          <a:xfrm>
            <a:off x="288972" y="1560374"/>
            <a:ext cx="8566055" cy="470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Disposition effect (DE) has been shown to widely exist: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at aggregate level </a:t>
            </a:r>
            <a:r>
              <a:rPr lang="en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(Shefrin &amp; Statman, 1985; Odean, 1998)</a:t>
            </a: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,</a:t>
            </a:r>
            <a:endParaRPr lang="en-SE" sz="20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across countries </a:t>
            </a:r>
            <a:r>
              <a:rPr lang="en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(An et al., 2024; Kaustia, 2010)</a:t>
            </a: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,</a:t>
            </a:r>
            <a:endParaRPr lang="en-SE" sz="20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across roles: retail and institutional investors </a:t>
            </a:r>
            <a:r>
              <a:rPr lang="en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(Grinblatt &amp; Keloharju, 2001)</a:t>
            </a: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, financial advisors </a:t>
            </a:r>
            <a:r>
              <a:rPr lang="en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(Andries et al., 2024)</a:t>
            </a: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,</a:t>
            </a:r>
            <a:endParaRPr lang="en-SE" sz="20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across asset types: commodity </a:t>
            </a:r>
            <a:r>
              <a:rPr lang="en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(Locke &amp; Mann, 2005)</a:t>
            </a: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, options </a:t>
            </a:r>
            <a:r>
              <a:rPr lang="en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Pitkäjärvi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 et al., 2025)</a:t>
            </a:r>
            <a:r>
              <a:rPr lang="en-GB" sz="2200" dirty="0">
                <a:solidFill>
                  <a:srgbClr val="2A4572"/>
                </a:solidFill>
                <a:latin typeface="Aptos" panose="020B0004020202020204" pitchFamily="34" charset="0"/>
              </a:rPr>
              <a:t>,</a:t>
            </a: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 real estate </a:t>
            </a:r>
            <a:r>
              <a:rPr lang="en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(Genesove &amp; Mayer, 2001)</a:t>
            </a: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,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in investment experiments </a:t>
            </a:r>
            <a:r>
              <a:rPr lang="en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(Weber &amp; Camerer, 1998)</a:t>
            </a: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, 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and with great cross-sectional heterogeneity </a:t>
            </a:r>
            <a:r>
              <a:rPr lang="en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(Dhar &amp; Zhu, 2006)</a:t>
            </a: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.</a:t>
            </a: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Ø"/>
            </a:pPr>
            <a:endParaRPr lang="en-SE" sz="22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Implicitly or explicitly, D</a:t>
            </a:r>
            <a:r>
              <a:rPr lang="en-GB" sz="2200" dirty="0">
                <a:solidFill>
                  <a:srgbClr val="2A4572"/>
                </a:solidFill>
                <a:latin typeface="Aptos" panose="020B0004020202020204" pitchFamily="34" charset="0"/>
              </a:rPr>
              <a:t>E has been considered a universal bias.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b="1" dirty="0">
                <a:solidFill>
                  <a:srgbClr val="C00000"/>
                </a:solidFill>
                <a:latin typeface="Aptos" panose="020B0004020202020204" pitchFamily="34" charset="0"/>
              </a:rPr>
              <a:t>However, can DE be individual-specific?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609B35-CF1F-19AA-89A6-D44DDD5BFE26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1FF3024-68FE-7266-E74F-23AFBD4B5EE4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C9057D-D3A3-5A68-80BD-FA8F7C41004A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379FE5-58E2-A1F3-E71C-EED2646367A6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1/30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5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23C6B-336D-0F9F-5864-8414F1CF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A39F28-942A-5DED-6081-A8D362D9F866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Extrapolative Beliefs: The Categorization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55580D-4DB6-3D29-01DC-2AEDFAAF5006}"/>
                  </a:ext>
                </a:extLst>
              </p:cNvPr>
              <p:cNvSpPr txBox="1"/>
              <p:nvPr/>
            </p:nvSpPr>
            <p:spPr>
              <a:xfrm>
                <a:off x="274074" y="1735332"/>
                <a:ext cx="83026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SE" sz="2400" dirty="0">
                    <a:solidFill>
                      <a:srgbClr val="2A4572"/>
                    </a:solidFill>
                    <a:latin typeface="Aptos" panose="020B0004020202020204" pitchFamily="34" charset="0"/>
                  </a:rPr>
                  <a:t>Does belief in mean-reversion explain DE?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SE" sz="2400" dirty="0">
                    <a:solidFill>
                      <a:srgbClr val="2A4572"/>
                    </a:solidFill>
                    <a:latin typeface="Aptos" panose="020B0004020202020204" pitchFamily="34" charset="0"/>
                  </a:rPr>
                  <a:t>Such belief is not directly observable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SE" sz="2400" dirty="0">
                    <a:solidFill>
                      <a:srgbClr val="2A4572"/>
                    </a:solidFill>
                    <a:latin typeface="Aptos" panose="020B0004020202020204" pitchFamily="34" charset="0"/>
                  </a:rPr>
                  <a:t>We examine in-game responses to recent returns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SE" sz="2400" dirty="0">
                    <a:solidFill>
                      <a:srgbClr val="2A4572"/>
                    </a:solidFill>
                    <a:latin typeface="Aptos" panose="020B0004020202020204" pitchFamily="34" charset="0"/>
                  </a:rPr>
                  <a:t>For each </a:t>
                </a:r>
                <a:r>
                  <a:rPr lang="en-SE" sz="24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game participant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A457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E" sz="2400" dirty="0">
                    <a:solidFill>
                      <a:srgbClr val="2A4572"/>
                    </a:solidFill>
                    <a:latin typeface="Aptos" panose="020B0004020202020204" pitchFamily="34" charset="0"/>
                  </a:rPr>
                  <a:t>, run the regression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55580D-4DB6-3D29-01DC-2AEDFAAF5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74" y="1735332"/>
                <a:ext cx="8302604" cy="1569660"/>
              </a:xfrm>
              <a:prstGeom prst="rect">
                <a:avLst/>
              </a:prstGeom>
              <a:blipFill>
                <a:blip r:embed="rId3"/>
                <a:stretch>
                  <a:fillRect l="-1069" t="-3200" b="-88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A18576-2E64-0023-EEE6-FFE614132326}"/>
                  </a:ext>
                </a:extLst>
              </p:cNvPr>
              <p:cNvSpPr txBox="1"/>
              <p:nvPr/>
            </p:nvSpPr>
            <p:spPr>
              <a:xfrm>
                <a:off x="1321591" y="3429000"/>
                <a:ext cx="6207570" cy="771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𝑇𝑢𝑟𝑛𝑜𝑣𝑒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𝑹𝒆𝒄𝒆𝒏𝒕𝑨𝒔𝒔𝒆𝒕𝑹𝒆𝒕𝒖𝒓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sz="2400" b="1" i="1" dirty="0">
                  <a:solidFill>
                    <a:srgbClr val="2A457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𝐺𝑎𝑖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𝑃𝑙𝑎𝑦𝑒𝑟𝑅𝑒𝑡𝑢𝑟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|+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SE" sz="2400" dirty="0">
                  <a:solidFill>
                    <a:srgbClr val="2A457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A18576-2E64-0023-EEE6-FFE614132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1" y="3429000"/>
                <a:ext cx="6207570" cy="771109"/>
              </a:xfrm>
              <a:prstGeom prst="rect">
                <a:avLst/>
              </a:prstGeom>
              <a:blipFill>
                <a:blip r:embed="rId4"/>
                <a:stretch>
                  <a:fillRect l="-409" b="-1475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30C606-701F-DD57-09DF-FA52AE9E9A62}"/>
                  </a:ext>
                </a:extLst>
              </p:cNvPr>
              <p:cNvSpPr txBox="1"/>
              <p:nvPr/>
            </p:nvSpPr>
            <p:spPr>
              <a:xfrm>
                <a:off x="274074" y="4363343"/>
                <a:ext cx="8486172" cy="785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2A4572"/>
                        </a:solidFill>
                        <a:latin typeface="Cambria Math" panose="02040503050406030204" pitchFamily="18" charset="0"/>
                      </a:rPr>
                      <m:t>𝑇𝑢𝑟𝑛𝑜𝑣𝑒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2A457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A457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A457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2A457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2A457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SE" sz="2400" dirty="0">
                    <a:solidFill>
                      <a:srgbClr val="2A4572"/>
                    </a:solidFill>
                    <a:latin typeface="Aptos" panose="020B0004020202020204" pitchFamily="34" charset="0"/>
                  </a:rPr>
                  <a:t>: Transaction size devided by available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SE" sz="2000" dirty="0">
                    <a:solidFill>
                      <a:srgbClr val="2A4572"/>
                    </a:solidFill>
                    <a:latin typeface="Aptos" panose="020B0004020202020204" pitchFamily="34" charset="0"/>
                  </a:rPr>
                  <a:t>In line with the user interface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30C606-701F-DD57-09DF-FA52AE9E9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74" y="4363343"/>
                <a:ext cx="8486172" cy="785664"/>
              </a:xfrm>
              <a:prstGeom prst="rect">
                <a:avLst/>
              </a:prstGeom>
              <a:blipFill>
                <a:blip r:embed="rId5"/>
                <a:stretch>
                  <a:fillRect l="-1046" t="-4762" b="-1428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2FB5915-3DC1-3E52-BB5A-7394CF45DDC9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801C61-7F33-4DD4-206C-CD040668502C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37C92C-409B-E1CC-90D6-CADA6CCDC6B6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25385F-8511-157E-5BC4-C8666D07D3F8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16/30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9387B3-8568-CF00-E95A-3BACB8ED4CED}"/>
                  </a:ext>
                </a:extLst>
              </p:cNvPr>
              <p:cNvSpPr txBox="1"/>
              <p:nvPr/>
            </p:nvSpPr>
            <p:spPr>
              <a:xfrm>
                <a:off x="274074" y="5169525"/>
                <a:ext cx="84861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2A457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A4572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A457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E" sz="2400" dirty="0">
                    <a:solidFill>
                      <a:srgbClr val="2A4572"/>
                    </a:solidFill>
                    <a:latin typeface="Aptos" panose="020B0004020202020204" pitchFamily="34" charset="0"/>
                  </a:rPr>
                  <a:t>: Degree of extrapolation (DOX)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SE" sz="2000" dirty="0">
                    <a:solidFill>
                      <a:srgbClr val="2A4572"/>
                    </a:solidFill>
                    <a:latin typeface="Aptos" panose="020B0004020202020204" pitchFamily="34" charset="0"/>
                  </a:rPr>
                  <a:t>DOX &gt; 0: </a:t>
                </a:r>
                <a:r>
                  <a:rPr lang="en-SE" sz="20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Extrapolators (14%)</a:t>
                </a:r>
                <a:r>
                  <a:rPr lang="en-SE" sz="2000" dirty="0">
                    <a:solidFill>
                      <a:srgbClr val="2A4572"/>
                    </a:solidFill>
                    <a:latin typeface="Aptos" panose="020B0004020202020204" pitchFamily="34" charset="0"/>
                  </a:rPr>
                  <a:t>, trade in the same direction as price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SE" sz="2000" dirty="0">
                    <a:solidFill>
                      <a:srgbClr val="2A4572"/>
                    </a:solidFill>
                    <a:latin typeface="Aptos" panose="020B0004020202020204" pitchFamily="34" charset="0"/>
                  </a:rPr>
                  <a:t>DOX &lt; 0: </a:t>
                </a:r>
                <a:r>
                  <a:rPr lang="en-SE" sz="2000" dirty="0">
                    <a:solidFill>
                      <a:srgbClr val="C00000"/>
                    </a:solidFill>
                    <a:latin typeface="Aptos" panose="020B0004020202020204" pitchFamily="34" charset="0"/>
                  </a:rPr>
                  <a:t>Contrarians (86%)</a:t>
                </a:r>
                <a:r>
                  <a:rPr lang="en-SE" sz="2000" dirty="0">
                    <a:solidFill>
                      <a:srgbClr val="2A4572"/>
                    </a:solidFill>
                    <a:latin typeface="Aptos" panose="020B0004020202020204" pitchFamily="34" charset="0"/>
                  </a:rPr>
                  <a:t>, trade against the direction of price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9387B3-8568-CF00-E95A-3BACB8ED4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74" y="5169525"/>
                <a:ext cx="8486172" cy="1077218"/>
              </a:xfrm>
              <a:prstGeom prst="rect">
                <a:avLst/>
              </a:prstGeom>
              <a:blipFill>
                <a:blip r:embed="rId6"/>
                <a:stretch>
                  <a:fillRect l="-1046" t="-4651" b="-814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1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CDF53-D3E6-A87D-F3D0-C829D3BB8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082016-A87A-6B1A-6BAA-7BB5B53DBBC4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DE Distribution of Two Types (In-game)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5AE75-EAC6-D8B8-CEEF-F8A857540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9" y="1637716"/>
            <a:ext cx="8060362" cy="49287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D8931B-94D8-BEA7-D0E2-20C975A3574C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652DAF-A666-B826-A13C-694B08B95D2B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986F75-AAAE-5781-BE11-40CD0D8372A5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EAEB21-7DBE-7758-8E1E-EF8BFCBBF064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17/30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244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B28D9-7AE2-A159-E314-51402836B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09074D-7D2A-7AF4-6A5E-D3535654665C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Holding Returns vs. Selling Decisions </a:t>
            </a:r>
            <a:endParaRPr lang="en-SE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669EA-E9F8-F1DE-50ED-5FEEC022F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7" y="1706991"/>
            <a:ext cx="8104605" cy="44155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468B203-6508-4B6D-E13A-CAC410F7A715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A3ECE8-3335-2E84-1493-BF5E4B6AB164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4B404A-142F-52C7-C9C1-799CE7A1A0C4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FA7639-E161-621F-BA76-3907E1C01643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18/30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918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FB4C6-AC68-FBDE-CCED-497CDD8E7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484487-D86A-2DC8-B456-41EF68589AFC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Regression Specification for In-game DE</a:t>
            </a:r>
            <a:endParaRPr lang="en-SE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F5472E-3C61-7FCA-EAF8-E19C10D2DE10}"/>
              </a:ext>
            </a:extLst>
          </p:cNvPr>
          <p:cNvSpPr txBox="1"/>
          <p:nvPr/>
        </p:nvSpPr>
        <p:spPr>
          <a:xfrm>
            <a:off x="267477" y="1480057"/>
            <a:ext cx="8302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2A4572"/>
                </a:solidFill>
                <a:latin typeface="Aptos" panose="020B0004020202020204" pitchFamily="34" charset="0"/>
              </a:rPr>
              <a:t>Built on the common model </a:t>
            </a:r>
            <a:r>
              <a:rPr lang="en-US" sz="2000" dirty="0">
                <a:solidFill>
                  <a:srgbClr val="2A4572"/>
                </a:solidFill>
                <a:latin typeface="Aptos" panose="020B0004020202020204" pitchFamily="34" charset="0"/>
              </a:rPr>
              <a:t>(e.g., Ben-David &amp; </a:t>
            </a:r>
            <a:r>
              <a:rPr lang="en-US" sz="2000" dirty="0" err="1">
                <a:solidFill>
                  <a:srgbClr val="2A4572"/>
                </a:solidFill>
                <a:latin typeface="Aptos" panose="020B0004020202020204" pitchFamily="34" charset="0"/>
              </a:rPr>
              <a:t>Hirshleifer</a:t>
            </a:r>
            <a:r>
              <a:rPr lang="en-US" sz="2000" dirty="0">
                <a:solidFill>
                  <a:srgbClr val="2A4572"/>
                </a:solidFill>
                <a:latin typeface="Aptos" panose="020B0004020202020204" pitchFamily="34" charset="0"/>
              </a:rPr>
              <a:t>, 2012), </a:t>
            </a:r>
            <a:r>
              <a:rPr lang="en-US" sz="2400" dirty="0">
                <a:solidFill>
                  <a:srgbClr val="2A4572"/>
                </a:solidFill>
                <a:latin typeface="Aptos" panose="020B0004020202020204" pitchFamily="34" charset="0"/>
              </a:rPr>
              <a:t>we examine the role of being an extrapolator:</a:t>
            </a:r>
            <a:endParaRPr lang="en-SE" sz="28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F8CE06-CD8B-A4E7-A1AE-DCD5378FF888}"/>
                  </a:ext>
                </a:extLst>
              </p:cNvPr>
              <p:cNvSpPr txBox="1"/>
              <p:nvPr/>
            </p:nvSpPr>
            <p:spPr>
              <a:xfrm>
                <a:off x="267477" y="2723870"/>
                <a:ext cx="8609044" cy="321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100 × </m:t>
                      </m:r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𝑆𝑒𝑙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𝐺𝑎𝑖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𝐺𝑎𝑖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𝐸𝑥𝑡𝑟𝑎𝑝𝑜𝑙𝑎𝑡𝑜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SE" sz="2000" dirty="0">
                  <a:solidFill>
                    <a:srgbClr val="2A4572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F8CE06-CD8B-A4E7-A1AE-DCD5378FF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77" y="2723870"/>
                <a:ext cx="8609044" cy="321178"/>
              </a:xfrm>
              <a:prstGeom prst="rect">
                <a:avLst/>
              </a:prstGeom>
              <a:blipFill>
                <a:blip r:embed="rId3"/>
                <a:stretch>
                  <a:fillRect t="-7407" b="-2963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DB10E69-9E4C-7BBF-50E6-E0D48C46C300}"/>
              </a:ext>
            </a:extLst>
          </p:cNvPr>
          <p:cNvGrpSpPr/>
          <p:nvPr/>
        </p:nvGrpSpPr>
        <p:grpSpPr>
          <a:xfrm>
            <a:off x="573917" y="3045048"/>
            <a:ext cx="8302604" cy="616133"/>
            <a:chOff x="573917" y="2782657"/>
            <a:chExt cx="8302604" cy="6161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AF6A6F-ED62-D216-19C3-689801061F0B}"/>
                </a:ext>
              </a:extLst>
            </p:cNvPr>
            <p:cNvSpPr txBox="1"/>
            <p:nvPr/>
          </p:nvSpPr>
          <p:spPr>
            <a:xfrm>
              <a:off x="573917" y="2998680"/>
              <a:ext cx="8302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A4572"/>
                  </a:solidFill>
                  <a:latin typeface="Aptos" panose="020B0004020202020204" pitchFamily="34" charset="0"/>
                </a:rPr>
                <a:t>Return status dummy before decision </a:t>
              </a:r>
              <a:r>
                <a:rPr lang="en-US" sz="2000" i="1" dirty="0">
                  <a:solidFill>
                    <a:srgbClr val="2A4572"/>
                  </a:solidFill>
                  <a:latin typeface="Aptos" panose="020B0004020202020204" pitchFamily="34" charset="0"/>
                </a:rPr>
                <a:t>d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3B87096-7946-8269-066D-E2AF5BDBB3A2}"/>
                </a:ext>
              </a:extLst>
            </p:cNvPr>
            <p:cNvCxnSpPr/>
            <p:nvPr/>
          </p:nvCxnSpPr>
          <p:spPr>
            <a:xfrm>
              <a:off x="2806810" y="2782657"/>
              <a:ext cx="0" cy="318352"/>
            </a:xfrm>
            <a:prstGeom prst="straightConnector1">
              <a:avLst/>
            </a:prstGeom>
            <a:ln w="28575">
              <a:solidFill>
                <a:srgbClr val="FFA2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6D94CA-E54F-DD4B-75A8-17CBCC176414}"/>
              </a:ext>
            </a:extLst>
          </p:cNvPr>
          <p:cNvGrpSpPr/>
          <p:nvPr/>
        </p:nvGrpSpPr>
        <p:grpSpPr>
          <a:xfrm>
            <a:off x="5319424" y="3045048"/>
            <a:ext cx="4154770" cy="1380326"/>
            <a:chOff x="3552909" y="2041861"/>
            <a:chExt cx="4154770" cy="13803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D50784-E994-A6AC-D1C0-41F544F1E7C7}"/>
                </a:ext>
              </a:extLst>
            </p:cNvPr>
            <p:cNvSpPr txBox="1"/>
            <p:nvPr/>
          </p:nvSpPr>
          <p:spPr>
            <a:xfrm>
              <a:off x="3552909" y="3022077"/>
              <a:ext cx="4154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A4572"/>
                  </a:solidFill>
                  <a:latin typeface="Aptos" panose="020B0004020202020204" pitchFamily="34" charset="0"/>
                </a:rPr>
                <a:t>Individual FE</a:t>
              </a:r>
              <a:endParaRPr lang="en-US" sz="2000" i="1" dirty="0">
                <a:solidFill>
                  <a:srgbClr val="2A4572"/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6112EFE-68E0-A7CF-15EB-5C71A0961F5A}"/>
                </a:ext>
              </a:extLst>
            </p:cNvPr>
            <p:cNvCxnSpPr>
              <a:cxnSpLocks/>
            </p:cNvCxnSpPr>
            <p:nvPr/>
          </p:nvCxnSpPr>
          <p:spPr>
            <a:xfrm>
              <a:off x="4890051" y="2041861"/>
              <a:ext cx="0" cy="1059148"/>
            </a:xfrm>
            <a:prstGeom prst="straightConnector1">
              <a:avLst/>
            </a:prstGeom>
            <a:ln w="28575">
              <a:solidFill>
                <a:srgbClr val="FFA2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EAEADD-D8D7-6171-800B-F2A4BA0CDFAA}"/>
              </a:ext>
            </a:extLst>
          </p:cNvPr>
          <p:cNvGrpSpPr/>
          <p:nvPr/>
        </p:nvGrpSpPr>
        <p:grpSpPr>
          <a:xfrm>
            <a:off x="1828814" y="3045048"/>
            <a:ext cx="5836244" cy="1871050"/>
            <a:chOff x="-527423" y="1612056"/>
            <a:chExt cx="5836244" cy="187105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8BA673-369E-1D74-E9AF-611A5D510665}"/>
                </a:ext>
              </a:extLst>
            </p:cNvPr>
            <p:cNvSpPr txBox="1"/>
            <p:nvPr/>
          </p:nvSpPr>
          <p:spPr>
            <a:xfrm>
              <a:off x="-527423" y="3082996"/>
              <a:ext cx="5836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A4572"/>
                  </a:solidFill>
                  <a:latin typeface="Aptos" panose="020B0004020202020204" pitchFamily="34" charset="0"/>
                </a:rPr>
                <a:t>Period FE: varying selling prob across game stages</a:t>
              </a:r>
              <a:endParaRPr lang="en-US" sz="2000" i="1" dirty="0">
                <a:solidFill>
                  <a:srgbClr val="2A4572"/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5D2D964-1DC0-7351-0965-BCA925353262}"/>
                </a:ext>
              </a:extLst>
            </p:cNvPr>
            <p:cNvCxnSpPr>
              <a:cxnSpLocks/>
            </p:cNvCxnSpPr>
            <p:nvPr/>
          </p:nvCxnSpPr>
          <p:spPr>
            <a:xfrm>
              <a:off x="4890051" y="1612056"/>
              <a:ext cx="0" cy="1488953"/>
            </a:xfrm>
            <a:prstGeom prst="straightConnector1">
              <a:avLst/>
            </a:prstGeom>
            <a:ln w="28575">
              <a:solidFill>
                <a:srgbClr val="FFA2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1EF4B0-DB16-F4FD-C933-D90DF8E807AD}"/>
              </a:ext>
            </a:extLst>
          </p:cNvPr>
          <p:cNvGrpSpPr/>
          <p:nvPr/>
        </p:nvGrpSpPr>
        <p:grpSpPr>
          <a:xfrm>
            <a:off x="713582" y="3045048"/>
            <a:ext cx="8015526" cy="2400624"/>
            <a:chOff x="-2152151" y="1082482"/>
            <a:chExt cx="8015526" cy="24006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87DBA6-5F78-14A7-3A08-57A55B11CB65}"/>
                </a:ext>
              </a:extLst>
            </p:cNvPr>
            <p:cNvSpPr txBox="1"/>
            <p:nvPr/>
          </p:nvSpPr>
          <p:spPr>
            <a:xfrm>
              <a:off x="-2152151" y="3082996"/>
              <a:ext cx="80155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2A4572"/>
                  </a:solidFill>
                  <a:latin typeface="Aptos" panose="020B0004020202020204" pitchFamily="34" charset="0"/>
                </a:rPr>
                <a:t>Market year FE: varying selling prob across (general) market conditions  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D7235B3-63BE-4408-AF07-403E1045C32E}"/>
                </a:ext>
              </a:extLst>
            </p:cNvPr>
            <p:cNvCxnSpPr>
              <a:cxnSpLocks/>
            </p:cNvCxnSpPr>
            <p:nvPr/>
          </p:nvCxnSpPr>
          <p:spPr>
            <a:xfrm>
              <a:off x="4890051" y="1082482"/>
              <a:ext cx="0" cy="2018527"/>
            </a:xfrm>
            <a:prstGeom prst="straightConnector1">
              <a:avLst/>
            </a:prstGeom>
            <a:ln w="28575">
              <a:solidFill>
                <a:srgbClr val="FFA2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38CC3E-33F1-26C1-7B0D-A0A1CF9ACF69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8EB0B4-FEB6-489D-7139-F5FE04604506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DBB89B4-EC90-65E9-06DA-B7E994FFD0FA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A0FB18-04B7-A7C2-E8C6-665EB29CEC39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19/30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77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FBAF6-13C1-3EB3-BDA5-394E6DA69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36C5FA-91F0-C2E3-AF9C-D46A0D4072EE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DE and Beliefs: In-game Regression</a:t>
            </a:r>
            <a:endParaRPr lang="en-SE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BF3E6F-7FBB-8CE3-F684-52767CF90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6" y="1463334"/>
            <a:ext cx="6994808" cy="50741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134E9A-7EC2-FCA8-5E91-0E6D7CDFECC7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8D66C34-8249-9520-7878-049A4FB5AC4B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36A2EC-2F3F-E52C-1047-95FE5DDC9B40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F7FF2-C696-3532-5745-136A1ED19555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20/30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26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4AE6F-D46D-3068-3B55-9E5CC5FF4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3149A5-E759-2C11-0101-5D2237908541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DE and Beliefs: Replication in Real Life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77D444-8212-2831-5516-1E51F677DA7A}"/>
              </a:ext>
            </a:extLst>
          </p:cNvPr>
          <p:cNvSpPr txBox="1"/>
          <p:nvPr/>
        </p:nvSpPr>
        <p:spPr>
          <a:xfrm>
            <a:off x="267477" y="1480057"/>
            <a:ext cx="8302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rgbClr val="2A4572"/>
                </a:solidFill>
                <a:latin typeface="Aptos" panose="020B0004020202020204" pitchFamily="34" charset="0"/>
              </a:rPr>
              <a:t>As the experimental setup, classify investors based on monthly mutual fund holdings:</a:t>
            </a:r>
            <a:endParaRPr lang="en-SE" sz="22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AB66A0-DD00-EA1B-C68F-0F90A627F212}"/>
                  </a:ext>
                </a:extLst>
              </p:cNvPr>
              <p:cNvSpPr txBox="1"/>
              <p:nvPr/>
            </p:nvSpPr>
            <p:spPr>
              <a:xfrm>
                <a:off x="267477" y="2382944"/>
                <a:ext cx="8609044" cy="1046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𝑆h𝑎𝑟𝑒𝑇𝑢𝑟𝑛𝑜𝑣𝑒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𝑨𝒔𝒔𝒆𝒕𝑹𝒆𝒕𝒖𝒓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20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0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𝐺𝑎𝑖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𝐻𝑜𝑙𝑑𝑖𝑛𝑔𝑅𝑒𝑡𝑢𝑟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𝐿𝑜𝑔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𝑃𝑜𝑠𝑖𝑡𝑖𝑜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𝐿𝑜𝑔</m:t>
                      </m:r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𝐻𝑜𝑙𝑑𝑖𝑛𝑔𝐿𝑒𝑛𝑔𝑡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SE" sz="2000" dirty="0">
                  <a:solidFill>
                    <a:srgbClr val="2A4572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AB66A0-DD00-EA1B-C68F-0F90A627F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77" y="2382944"/>
                <a:ext cx="8609044" cy="1046056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965DEAB-F199-D039-E01A-C9D933DDC90F}"/>
              </a:ext>
            </a:extLst>
          </p:cNvPr>
          <p:cNvSpPr txBox="1"/>
          <p:nvPr/>
        </p:nvSpPr>
        <p:spPr>
          <a:xfrm>
            <a:off x="628153" y="3500890"/>
            <a:ext cx="801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D2EF58-F5E0-F058-C92B-C0AE31DFDF9B}"/>
                  </a:ext>
                </a:extLst>
              </p:cNvPr>
              <p:cNvSpPr txBox="1"/>
              <p:nvPr/>
            </p:nvSpPr>
            <p:spPr>
              <a:xfrm>
                <a:off x="267477" y="4046407"/>
                <a:ext cx="8609044" cy="6800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𝑆h𝑎𝑟𝑒𝑇𝑢𝑟𝑛𝑜𝑣𝑒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𝑆h𝑎𝑟𝑒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−#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𝑆h𝑎𝑟𝑒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𝑆h𝑎𝑟𝑒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SE" sz="2000" dirty="0">
                  <a:solidFill>
                    <a:srgbClr val="2A457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D2EF58-F5E0-F058-C92B-C0AE31DFD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77" y="4046407"/>
                <a:ext cx="8609044" cy="680058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8029D84-D1AC-2A3F-B3B0-42F0F40ABDE3}"/>
              </a:ext>
            </a:extLst>
          </p:cNvPr>
          <p:cNvSpPr txBox="1"/>
          <p:nvPr/>
        </p:nvSpPr>
        <p:spPr>
          <a:xfrm>
            <a:off x="267477" y="5096892"/>
            <a:ext cx="8014915" cy="161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Share turnover bounded in [-1,1]</a:t>
            </a: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C00000"/>
                </a:solidFill>
                <a:latin typeface="Aptos" panose="020B0004020202020204" pitchFamily="34" charset="0"/>
              </a:rPr>
              <a:t>76% Contrarians + 24% Extrapolators</a:t>
            </a:r>
            <a:endParaRPr lang="en-US" sz="22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2A4572"/>
                </a:solidFill>
                <a:latin typeface="Aptos" panose="020B0004020202020204" pitchFamily="34" charset="0"/>
              </a:rPr>
              <a:t>Close to the in-experiment distribution</a:t>
            </a:r>
            <a:endParaRPr lang="en-SE" sz="2200" dirty="0">
              <a:solidFill>
                <a:srgbClr val="2A4572"/>
              </a:solidFill>
            </a:endParaRP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Ø"/>
            </a:pPr>
            <a:endParaRPr lang="en-SE" sz="2200" dirty="0">
              <a:solidFill>
                <a:srgbClr val="2A4572"/>
              </a:solidFill>
              <a:latin typeface="Aptos" panose="020B00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FF15C6-41FF-C0C5-2C4C-06A3C51E23ED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332936-C3E8-3E6E-EED7-4BB18FB7A5FC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728627-39C7-8D3D-338A-F2211D8F5508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EB77CA-9741-2F26-579F-714B72E1E770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21/30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485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D19AA-6E3C-AFBD-C3F9-9466D4094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9AE8E7-6141-BE7C-6B68-4BEDC072DF59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DE Distribution of Two Types (Real-life)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3E4CA5-EBA6-6CF1-0057-F8E1881B7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7" y="1550505"/>
            <a:ext cx="8353884" cy="49894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8ECFAA-3A38-72EE-189F-5EA56CB7A99D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843E94-8A63-2128-FB4F-2A7037984095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9C9BAA-EAF4-7172-9F3D-7D87E19F2F4A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AC6033-9EEB-9752-94D1-DB0418AE1EEF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22/30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740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C075F4-19FD-BE8B-BA8A-19578FDFD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56" y="1229038"/>
            <a:ext cx="7120488" cy="5427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CA1671-B585-7535-84DB-74C903473C09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Cross-context Consistent Beliefs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4C3F0B-A4CC-63D1-7760-F43EF6A322D7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259862-C5B8-A30C-FB52-4E86DF71F99F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67BDE7-4BDE-3783-FF0A-5D0E8D01250D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E9D629-0757-669C-B832-AD3B6DF99F2A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23/30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854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E5913-5781-6531-E4A4-518ECF628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510034-FB19-4855-0855-93BB3B28AFE3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DE and Beliefs: Real-life Replication</a:t>
            </a:r>
            <a:endParaRPr lang="en-SE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7C273-02AF-AC7C-4C9D-14D97C870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84" y="1230940"/>
            <a:ext cx="5299231" cy="4842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9AA948-67D0-0E65-90C3-5E9DF2053087}"/>
              </a:ext>
            </a:extLst>
          </p:cNvPr>
          <p:cNvSpPr txBox="1"/>
          <p:nvPr/>
        </p:nvSpPr>
        <p:spPr>
          <a:xfrm>
            <a:off x="420697" y="6156419"/>
            <a:ext cx="8302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solidFill>
                  <a:srgbClr val="2A4572"/>
                </a:solidFill>
                <a:latin typeface="Aptos" panose="020B0004020202020204" pitchFamily="34" charset="0"/>
              </a:rPr>
              <a:t>Concern: DE and beliefs are measured in the same context…</a:t>
            </a:r>
            <a:endParaRPr lang="en-SE" sz="22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3C56A3-5EAB-1800-52DF-0D1781F834E3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E17417F-BAC9-5776-4A55-2BAD4B2C0563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4C2228-2BA2-70A5-7558-F9CA5E9D6CB3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CE5BBF-B6A0-ED3A-0C66-8A2A7CA65696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24/30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91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2B0FB-AF3C-3DDE-06BE-747C8DFA4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9DC4E9-2D32-F8A6-8039-B2ACE0E324D5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Real-life DE and Game-elicited Beliefs</a:t>
            </a:r>
            <a:endParaRPr lang="en-SE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A9FCDE-CE90-3269-DC95-29B477D79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69" y="1218602"/>
            <a:ext cx="5779861" cy="538887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B3DBAE0-6E17-442E-C8A9-CE04DA8793FD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045063-EC53-083C-E7CB-EA2D4D720A3C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73ADFB-EFE5-3BAD-B0B5-B1847EC44127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20D8BC-D40F-975F-4AF3-EAFE965CF717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25/30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417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665B5-3187-C057-B1A2-49DBD6A6E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A78146-6DFD-5E0B-31B8-540206AF631D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E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Overview of the Paper</a:t>
            </a:r>
            <a:endParaRPr lang="en-SE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F5A52-58C7-A9F3-841C-54E33F1A2E4C}"/>
              </a:ext>
            </a:extLst>
          </p:cNvPr>
          <p:cNvSpPr txBox="1"/>
          <p:nvPr/>
        </p:nvSpPr>
        <p:spPr>
          <a:xfrm>
            <a:off x="376567" y="1478743"/>
            <a:ext cx="8588757" cy="547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Unique interconnected individual-level data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Chinese retail investors during Jan 2017 - Oct 2021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Large-scale gamified experiment </a:t>
            </a:r>
            <a:endParaRPr lang="en-US" sz="22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2A4572"/>
                </a:solidFill>
                <a:latin typeface="Aptos" panose="020B0004020202020204" pitchFamily="34" charset="0"/>
              </a:rPr>
              <a:t>Real-life mutual fund holdings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endParaRPr lang="en-SE" sz="22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The DE acts like an individual fixed effect manifested by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over-time persistence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cross-context consistency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endParaRPr lang="en-SE" sz="22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Irrational beliefs and non-traditional preference are relevant: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Strong DE among contrarians, minimal among extrapolators 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A salient jump in selling propensity around zero-return point, for both types of investors</a:t>
            </a:r>
          </a:p>
          <a:p>
            <a:pPr>
              <a:lnSpc>
                <a:spcPct val="114000"/>
              </a:lnSpc>
            </a:pPr>
            <a:endParaRPr lang="en-SE" sz="2200" dirty="0">
              <a:solidFill>
                <a:srgbClr val="2A4572"/>
              </a:solidFill>
              <a:latin typeface="Aptos" panose="020B00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DD8A9B-BDD0-4C83-BB22-58D124E45F7E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F781A4-06A3-C7C2-9B68-7927A2CFC948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B11748-3C93-90E3-B849-29CC83A90DD2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33E8E1-AB47-7AD4-649D-6E62C3E22B4E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2/30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31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399D0-F589-2BBD-C0E9-C3253017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E3B408-6CFB-CF02-2B92-5D485905DA0D}"/>
              </a:ext>
            </a:extLst>
          </p:cNvPr>
          <p:cNvSpPr/>
          <p:nvPr/>
        </p:nvSpPr>
        <p:spPr>
          <a:xfrm>
            <a:off x="604344" y="3087547"/>
            <a:ext cx="7935311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The Realization Preference</a:t>
            </a:r>
          </a:p>
        </p:txBody>
      </p:sp>
    </p:spTree>
    <p:extLst>
      <p:ext uri="{BB962C8B-B14F-4D97-AF65-F5344CB8AC3E}">
        <p14:creationId xmlns:p14="http://schemas.microsoft.com/office/powerpoint/2010/main" val="1548419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B8112-E335-7B90-EF58-12EBA761D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F55A5-EECB-7104-64FE-8A5319E2C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5" y="2506479"/>
            <a:ext cx="8872230" cy="38544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58CFFD-8122-6B19-9C39-02412F0AAC23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Detecting Realization Utility in Game</a:t>
            </a:r>
            <a:endParaRPr lang="en-SE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92C77-6596-FAFB-3017-0E53A82DD89C}"/>
              </a:ext>
            </a:extLst>
          </p:cNvPr>
          <p:cNvSpPr txBox="1"/>
          <p:nvPr/>
        </p:nvSpPr>
        <p:spPr>
          <a:xfrm>
            <a:off x="494361" y="1378984"/>
            <a:ext cx="78784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</a:rPr>
              <a:t>Within a tiny return interval </a:t>
            </a:r>
            <a:r>
              <a:rPr lang="en-SE" sz="2400" dirty="0">
                <a:solidFill>
                  <a:srgbClr val="C00000"/>
                </a:solidFill>
              </a:rPr>
              <a:t>[-1%,1%]</a:t>
            </a:r>
            <a:r>
              <a:rPr lang="en-SE" sz="2400" dirty="0">
                <a:solidFill>
                  <a:srgbClr val="2A4572"/>
                </a:solidFill>
              </a:rPr>
              <a:t> in the experiment, how do the participants react to up-down vs. gain-loss?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3E4E06-DACD-1218-CF76-672B69AE6D60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9DDA55-EEA2-61AA-7A1F-A947FB58E9D6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D74029-6F2C-393D-9082-54D63F6C96D5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E7E5B3-CCEB-0755-22D5-EC9885691E42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26/30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E8268F-6EAF-3D17-E059-266BDA549A7A}"/>
              </a:ext>
            </a:extLst>
          </p:cNvPr>
          <p:cNvGrpSpPr/>
          <p:nvPr/>
        </p:nvGrpSpPr>
        <p:grpSpPr>
          <a:xfrm>
            <a:off x="933634" y="2970488"/>
            <a:ext cx="2763721" cy="2438408"/>
            <a:chOff x="933634" y="2970488"/>
            <a:chExt cx="2763721" cy="243840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5E6DF0A-7B3F-7685-8553-490389DE036F}"/>
                </a:ext>
              </a:extLst>
            </p:cNvPr>
            <p:cNvGrpSpPr/>
            <p:nvPr/>
          </p:nvGrpSpPr>
          <p:grpSpPr>
            <a:xfrm>
              <a:off x="933634" y="2970488"/>
              <a:ext cx="1426464" cy="1463240"/>
              <a:chOff x="996696" y="3072384"/>
              <a:chExt cx="1426464" cy="1463240"/>
            </a:xfrm>
          </p:grpSpPr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06C6CD11-1AAF-8CC5-3471-153131B8D4D9}"/>
                  </a:ext>
                </a:extLst>
              </p:cNvPr>
              <p:cNvSpPr/>
              <p:nvPr/>
            </p:nvSpPr>
            <p:spPr>
              <a:xfrm>
                <a:off x="2066544" y="3072384"/>
                <a:ext cx="292608" cy="1463240"/>
              </a:xfrm>
              <a:prstGeom prst="leftBrace">
                <a:avLst>
                  <a:gd name="adj1" fmla="val 61458"/>
                  <a:gd name="adj2" fmla="val 50000"/>
                </a:avLst>
              </a:prstGeom>
              <a:ln w="19050">
                <a:solidFill>
                  <a:srgbClr val="2A45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8A5C23-41D2-4005-4377-52A89FA3C3D1}"/>
                  </a:ext>
                </a:extLst>
              </p:cNvPr>
              <p:cNvSpPr txBox="1"/>
              <p:nvPr/>
            </p:nvSpPr>
            <p:spPr>
              <a:xfrm>
                <a:off x="996696" y="3429000"/>
                <a:ext cx="1426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E" dirty="0">
                    <a:solidFill>
                      <a:srgbClr val="2A4572"/>
                    </a:solidFill>
                    <a:latin typeface="Aptos" panose="020B0004020202020204" pitchFamily="34" charset="0"/>
                  </a:rPr>
                  <a:t>Potentially RU-driven</a:t>
                </a:r>
              </a:p>
            </p:txBody>
          </p:sp>
        </p:grp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7E2B4E90-CF36-E6B7-84E7-16AC073C7E41}"/>
                </a:ext>
              </a:extLst>
            </p:cNvPr>
            <p:cNvSpPr/>
            <p:nvPr/>
          </p:nvSpPr>
          <p:spPr>
            <a:xfrm>
              <a:off x="3597965" y="5088833"/>
              <a:ext cx="99390" cy="320063"/>
            </a:xfrm>
            <a:prstGeom prst="leftBrace">
              <a:avLst>
                <a:gd name="adj1" fmla="val 61458"/>
                <a:gd name="adj2" fmla="val 53105"/>
              </a:avLst>
            </a:prstGeom>
            <a:ln w="19050">
              <a:solidFill>
                <a:srgbClr val="2A45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14" name="Left Brace 13">
            <a:extLst>
              <a:ext uri="{FF2B5EF4-FFF2-40B4-BE49-F238E27FC236}">
                <a16:creationId xmlns:a16="http://schemas.microsoft.com/office/drawing/2014/main" id="{A6EBBA1F-94D0-3633-1135-3A887349F3F2}"/>
              </a:ext>
            </a:extLst>
          </p:cNvPr>
          <p:cNvSpPr/>
          <p:nvPr/>
        </p:nvSpPr>
        <p:spPr>
          <a:xfrm>
            <a:off x="6046303" y="4353340"/>
            <a:ext cx="165653" cy="676862"/>
          </a:xfrm>
          <a:prstGeom prst="leftBrace">
            <a:avLst>
              <a:gd name="adj1" fmla="val 61458"/>
              <a:gd name="adj2" fmla="val 53105"/>
            </a:avLst>
          </a:prstGeom>
          <a:ln w="19050">
            <a:solidFill>
              <a:srgbClr val="2A4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5E19C5E0-1E03-7826-F84D-015B727B43E9}"/>
              </a:ext>
            </a:extLst>
          </p:cNvPr>
          <p:cNvSpPr/>
          <p:nvPr/>
        </p:nvSpPr>
        <p:spPr>
          <a:xfrm>
            <a:off x="7513983" y="4134677"/>
            <a:ext cx="96052" cy="421759"/>
          </a:xfrm>
          <a:prstGeom prst="leftBrace">
            <a:avLst>
              <a:gd name="adj1" fmla="val 61458"/>
              <a:gd name="adj2" fmla="val 53105"/>
            </a:avLst>
          </a:prstGeom>
          <a:ln w="19050">
            <a:solidFill>
              <a:srgbClr val="2A45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B34F6-4139-5A5B-EBC2-6784012C6AC2}"/>
              </a:ext>
            </a:extLst>
          </p:cNvPr>
          <p:cNvSpPr/>
          <p:nvPr/>
        </p:nvSpPr>
        <p:spPr>
          <a:xfrm>
            <a:off x="5163947" y="3610511"/>
            <a:ext cx="3634595" cy="2651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2483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80E5B-8870-4D16-B7F5-AB87CF50E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EED08-CFDA-FB1E-D41C-0772B96C0620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Realization Utility in Real Life</a:t>
            </a:r>
            <a:endParaRPr lang="en-SE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6CC9C6-22D4-FBC6-798F-86886A220291}"/>
              </a:ext>
            </a:extLst>
          </p:cNvPr>
          <p:cNvSpPr txBox="1"/>
          <p:nvPr/>
        </p:nvSpPr>
        <p:spPr>
          <a:xfrm>
            <a:off x="494361" y="1378984"/>
            <a:ext cx="78784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</a:rPr>
              <a:t>Exploit a more granular, transaction-level, dataset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7DBEC-E6CD-CD13-1625-A1A458B00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" y="2050590"/>
            <a:ext cx="8856793" cy="45134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76D69DF-A289-383A-96AC-A1E4E89AA412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713EB0-6A1A-C245-0113-16DBDA6192AC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858AF8-83F6-32CD-DF5F-E014DE882BE9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645D05-B407-6D66-9249-C9C18C38B9C1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27/30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70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3CF21-85C4-07C8-0EB7-7DDF6AB78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36EAE9-149D-123A-CAE0-3734740B76C9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Formal Identification: RDD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6AB1AD-0CA4-920F-33D0-444F0DFAD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51" y="1622066"/>
            <a:ext cx="6109098" cy="49613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5AAB08-52B4-9902-9A1A-A9AB70BBA4D8}"/>
              </a:ext>
            </a:extLst>
          </p:cNvPr>
          <p:cNvSpPr txBox="1"/>
          <p:nvPr/>
        </p:nvSpPr>
        <p:spPr>
          <a:xfrm>
            <a:off x="494361" y="1283478"/>
            <a:ext cx="78784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</a:rPr>
              <a:t>Following closely Ben-David &amp; Hirshleifer (2012)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6A5C7D-F5BC-D936-BAD3-C72BD9F90FCC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CA4672-C7FD-92B9-359B-EE4097F5710F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91147B-9ABF-C6A3-9D58-D0FC2BC19487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F2A326-6EA3-3FB2-9A6D-A2EA3E0C0913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28/30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990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B60D3-B748-6DE3-CBF3-AEB1EE04F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394497-C747-7090-4D23-1F907D3A3B40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In-game Validation: Removal of the Jump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2F9D7-4B35-FF50-6FBB-DD4BC9B6E22A}"/>
              </a:ext>
            </a:extLst>
          </p:cNvPr>
          <p:cNvSpPr txBox="1"/>
          <p:nvPr/>
        </p:nvSpPr>
        <p:spPr>
          <a:xfrm>
            <a:off x="494361" y="1450824"/>
            <a:ext cx="787845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</a:rPr>
              <a:t>In game, fit two sets of possibility of sell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</a:rPr>
              <a:t>One includes the </a:t>
            </a:r>
            <a:r>
              <a:rPr lang="en-SE" sz="2200" i="1" dirty="0">
                <a:solidFill>
                  <a:srgbClr val="2A4572"/>
                </a:solidFill>
              </a:rPr>
              <a:t>Gain</a:t>
            </a:r>
            <a:r>
              <a:rPr lang="en-SE" sz="2200" dirty="0">
                <a:solidFill>
                  <a:srgbClr val="2A4572"/>
                </a:solidFill>
              </a:rPr>
              <a:t> dummy as well as its interaction terms with 3rd polynomials of holding period returns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</a:rPr>
              <a:t>The other excludes all </a:t>
            </a:r>
            <a:r>
              <a:rPr lang="en-SE" sz="2200" i="1" dirty="0">
                <a:solidFill>
                  <a:srgbClr val="2A4572"/>
                </a:solidFill>
              </a:rPr>
              <a:t>Gain-</a:t>
            </a:r>
            <a:r>
              <a:rPr lang="en-SE" sz="2200" dirty="0">
                <a:solidFill>
                  <a:srgbClr val="2A4572"/>
                </a:solidFill>
              </a:rPr>
              <a:t>dummy-related terms but otherwise remains the same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</a:rPr>
              <a:t>As if realization preference no longer matters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</a:rPr>
              <a:t>Then calculate the aggregate DE using fitted probs of sell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887A61-E87A-C381-0410-0E88F57EF595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043295-D294-C055-C473-D244CD31D747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511485-2E70-F710-2413-B5AEBF5588F7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E5F2FE-8D07-ABDD-8146-8630E1859F04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29/30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9BA098-B9C1-A69B-B39F-6AC525980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9" y="4194818"/>
            <a:ext cx="7099473" cy="20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D3674-70F3-C9CB-1A76-1F78D862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1C7425-83FA-C09E-8EBD-B39AEB4C7B64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E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Concluding Remarks</a:t>
            </a:r>
            <a:endParaRPr lang="en-SE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E29D6-DD19-450A-8E5A-DA884E129975}"/>
              </a:ext>
            </a:extLst>
          </p:cNvPr>
          <p:cNvSpPr txBox="1"/>
          <p:nvPr/>
        </p:nvSpPr>
        <p:spPr>
          <a:xfrm>
            <a:off x="245742" y="1584036"/>
            <a:ext cx="865251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rgbClr val="2A4572"/>
                </a:solidFill>
                <a:latin typeface="Aptos" panose="020B0004020202020204" pitchFamily="34" charset="0"/>
              </a:rPr>
              <a:t>With a recent large-scale experiment + real-life data, we present evidence showing that the disposition effect is 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rgbClr val="2A4572"/>
                </a:solidFill>
                <a:latin typeface="Aptos" panose="020B0004020202020204" pitchFamily="34" charset="0"/>
              </a:rPr>
              <a:t>still prevalent at aggregate level,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rgbClr val="2A4572"/>
                </a:solidFill>
                <a:latin typeface="Aptos" panose="020B0004020202020204" pitchFamily="34" charset="0"/>
              </a:rPr>
              <a:t>present among mutual fund investors as well,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(Chang et al., 2016)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rgbClr val="2A4572"/>
                </a:solidFill>
                <a:latin typeface="Aptos" panose="020B0004020202020204" pitchFamily="34" charset="0"/>
              </a:rPr>
              <a:t>better interpreted as an individual-specific, instead of a universal, bias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rgbClr val="2A4572"/>
                </a:solidFill>
                <a:latin typeface="Aptos" panose="020B0004020202020204" pitchFamily="34" charset="0"/>
              </a:rPr>
              <a:t>associated with both extrapolative (mean-reverting) beliefs and realization preference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rgbClr val="2A4572"/>
                </a:solidFill>
                <a:latin typeface="Aptos" panose="020B0004020202020204" pitchFamily="34" charset="0"/>
              </a:rPr>
              <a:t>Understanding the composition of investor in terms of belief is crucial, as it offers micro-foundations for observed pricing anomalies such as price bubbles.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rgbClr val="2A4572"/>
                </a:solidFill>
                <a:latin typeface="Aptos" panose="020B0004020202020204" pitchFamily="34" charset="0"/>
              </a:rPr>
              <a:t>FinTech innovations provide massive research opportunities, while in turn, academic studies facilitate better designs.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>
                <a:solidFill>
                  <a:srgbClr val="2A4572"/>
                </a:solidFill>
                <a:latin typeface="Aptos" panose="020B0004020202020204" pitchFamily="34" charset="0"/>
              </a:rPr>
              <a:t>Does DE hurt performance if capital gains are taxed differently?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E33D70-5E87-D9A4-3C78-C2985A992CE1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52836-7737-7B26-FE74-7A34BEC7FDA3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792973-71C1-FF6F-B14C-B8DE148D882D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6E1980-E63E-1A38-EAE0-1C2C5AF64806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30/30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71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A5350-0DDA-BD57-6042-4BFA4C593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9EAAE4-8EE9-9036-C17B-65A4F45E5A5F}"/>
              </a:ext>
            </a:extLst>
          </p:cNvPr>
          <p:cNvSpPr/>
          <p:nvPr/>
        </p:nvSpPr>
        <p:spPr>
          <a:xfrm>
            <a:off x="604344" y="3087547"/>
            <a:ext cx="7935311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05619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B65D0E-5268-8067-EBA1-76A5BEE9DF7B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Minimal Learning about DE over Games</a:t>
            </a:r>
          </a:p>
        </p:txBody>
      </p:sp>
      <p:pic>
        <p:nvPicPr>
          <p:cNvPr id="13" name="Graphic 12" descr="Chevron arrows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82AAB9C5-EA6A-2635-AEC5-51EE8322F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2091" y="6306124"/>
            <a:ext cx="397565" cy="397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E3B91D-6C58-F9D0-D4C1-02C715CBA202}"/>
              </a:ext>
            </a:extLst>
          </p:cNvPr>
          <p:cNvSpPr txBox="1"/>
          <p:nvPr/>
        </p:nvSpPr>
        <p:spPr>
          <a:xfrm>
            <a:off x="2516373" y="6394348"/>
            <a:ext cx="4111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Mean DE of the first sessions: 0.166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BD7A8F-DB35-28AB-71F6-0424FCD70EBD}"/>
                  </a:ext>
                </a:extLst>
              </p:cNvPr>
              <p:cNvSpPr txBox="1"/>
              <p:nvPr/>
            </p:nvSpPr>
            <p:spPr>
              <a:xfrm>
                <a:off x="267478" y="1345963"/>
                <a:ext cx="8609044" cy="927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6+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𝑆𝑒𝑠𝑠𝑖𝑜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2A457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A457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2A457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SE" sz="2000" dirty="0">
                  <a:solidFill>
                    <a:srgbClr val="2A457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BD7A8F-DB35-28AB-71F6-0424FCD70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78" y="1345963"/>
                <a:ext cx="8609044" cy="927370"/>
              </a:xfrm>
              <a:prstGeom prst="rect">
                <a:avLst/>
              </a:prstGeom>
              <a:blipFill>
                <a:blip r:embed="rId5"/>
                <a:stretch>
                  <a:fillRect t="-106757" b="-15540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BD59003-6006-542A-0134-F779F5BCEAF2}"/>
              </a:ext>
            </a:extLst>
          </p:cNvPr>
          <p:cNvSpPr txBox="1"/>
          <p:nvPr/>
        </p:nvSpPr>
        <p:spPr>
          <a:xfrm>
            <a:off x="2206575" y="2270712"/>
            <a:ext cx="446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A4572"/>
                </a:solidFill>
                <a:latin typeface="Aptos" panose="020B0004020202020204" pitchFamily="34" charset="0"/>
              </a:rPr>
              <a:t>Session year-month FE: real-life conditions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F4B503-8872-4F71-C922-E4D892AB3EC2}"/>
              </a:ext>
            </a:extLst>
          </p:cNvPr>
          <p:cNvCxnSpPr>
            <a:cxnSpLocks/>
          </p:cNvCxnSpPr>
          <p:nvPr/>
        </p:nvCxnSpPr>
        <p:spPr>
          <a:xfrm>
            <a:off x="6354371" y="1965997"/>
            <a:ext cx="0" cy="308354"/>
          </a:xfrm>
          <a:prstGeom prst="straightConnector1">
            <a:avLst/>
          </a:prstGeom>
          <a:ln w="28575">
            <a:solidFill>
              <a:srgbClr val="FFA2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FCBD15-89A0-8E70-66E9-F7C2C5CF8A03}"/>
              </a:ext>
            </a:extLst>
          </p:cNvPr>
          <p:cNvSpPr txBox="1"/>
          <p:nvPr/>
        </p:nvSpPr>
        <p:spPr>
          <a:xfrm>
            <a:off x="2206575" y="2637422"/>
            <a:ext cx="504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A4572"/>
                </a:solidFill>
                <a:latin typeface="Aptos" panose="020B0004020202020204" pitchFamily="34" charset="0"/>
              </a:rPr>
              <a:t>In-game market year FE: experimental conditions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8FC4DF-398A-F069-222E-D5101CBC9E6C}"/>
              </a:ext>
            </a:extLst>
          </p:cNvPr>
          <p:cNvCxnSpPr>
            <a:cxnSpLocks/>
          </p:cNvCxnSpPr>
          <p:nvPr/>
        </p:nvCxnSpPr>
        <p:spPr>
          <a:xfrm>
            <a:off x="6915034" y="1965259"/>
            <a:ext cx="0" cy="666461"/>
          </a:xfrm>
          <a:prstGeom prst="straightConnector1">
            <a:avLst/>
          </a:prstGeom>
          <a:ln w="28575">
            <a:solidFill>
              <a:srgbClr val="FFA2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C85B8A82-AB77-406E-08C4-C256F4612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75" y="3000772"/>
            <a:ext cx="5917869" cy="34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BCFA5-33C4-119D-EA66-617357A3C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C8A89B-9FEF-5C92-584E-2BFF9EAEE086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E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Contribution to the Literature</a:t>
            </a:r>
            <a:endParaRPr lang="en-SE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1D1D14-30E7-51B9-6BC0-11003D117CF9}"/>
              </a:ext>
            </a:extLst>
          </p:cNvPr>
          <p:cNvSpPr txBox="1"/>
          <p:nvPr/>
        </p:nvSpPr>
        <p:spPr>
          <a:xfrm>
            <a:off x="277621" y="1631143"/>
            <a:ext cx="8588757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2A4572"/>
                </a:solidFill>
                <a:latin typeface="Aptos" panose="020B0004020202020204" pitchFamily="34" charset="0"/>
              </a:rPr>
              <a:t>Verify and reconcile of two potential drivers of  DE: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Extrapolative beliefs </a:t>
            </a:r>
            <a:r>
              <a:rPr lang="en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(Odean, 1998; Grinblatt &amp; Keloharju, 2001; Kaustia, 2010; Ben-David &amp; Hirshleifer, 2012, Andersen et al., 2025) </a:t>
            </a:r>
          </a:p>
          <a:p>
            <a:pPr marL="1257300" lvl="2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C00000"/>
                </a:solidFill>
                <a:latin typeface="Aptos" panose="020B0004020202020204" pitchFamily="34" charset="0"/>
              </a:rPr>
              <a:t>A regression-based belief measure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Realization preference </a:t>
            </a:r>
            <a:r>
              <a:rPr lang="en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(Baberis &amp; Xiong, 2009, 2012; Ingesroll &amp; Jin, 2013; Frydman et al., 2014)</a:t>
            </a:r>
          </a:p>
          <a:p>
            <a:pPr marL="1257300" lvl="2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C00000"/>
                </a:solidFill>
                <a:latin typeface="Aptos" panose="020B0004020202020204" pitchFamily="34" charset="0"/>
              </a:rPr>
              <a:t>A granular and modern trading/gaming setup</a:t>
            </a:r>
            <a:endParaRPr lang="en-SE" sz="22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Ø"/>
            </a:pPr>
            <a:endParaRPr lang="en-SE" sz="22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Novel evidence for the effect of stakes on investment mistakes, owing to the virtual trading game, which is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uncorrelated to personal wealth </a:t>
            </a:r>
            <a:r>
              <a:rPr lang="en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(Andersen et al., 2022) </a:t>
            </a:r>
          </a:p>
          <a:p>
            <a:pPr marL="800100" lvl="1" indent="-342900">
              <a:lnSpc>
                <a:spcPct val="114000"/>
              </a:lnSpc>
              <a:buFont typeface="Wingdings" pitchFamily="2" charset="2"/>
              <a:buChar char="Ø"/>
            </a:pPr>
            <a:r>
              <a:rPr lang="en-SE" sz="2200" dirty="0">
                <a:solidFill>
                  <a:srgbClr val="2A4572"/>
                </a:solidFill>
                <a:latin typeface="Aptos" panose="020B0004020202020204" pitchFamily="34" charset="0"/>
              </a:rPr>
              <a:t>uncorrelated with current market conditions </a:t>
            </a:r>
            <a:r>
              <a:rPr lang="en-S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(Sui &amp; Wang, 2025)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C5951-E3B7-30BE-47D6-928F5A39AADB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964A1D-A45B-0609-4C04-0E9136456CB2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8E97EA-0CB3-694C-9570-3E293C0CC86E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426F36-DBB9-5901-B207-26934A03D05A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3/30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4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596D0-EAFA-DB2B-11B9-1D7578D7D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30FC32-19BA-1366-DA95-DD219F1A953B}"/>
              </a:ext>
            </a:extLst>
          </p:cNvPr>
          <p:cNvSpPr/>
          <p:nvPr/>
        </p:nvSpPr>
        <p:spPr>
          <a:xfrm>
            <a:off x="861848" y="3087547"/>
            <a:ext cx="7420304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4800" b="1" dirty="0">
                <a:solidFill>
                  <a:schemeClr val="bg1"/>
                </a:solidFill>
                <a:latin typeface="Garamond" panose="02020404030301010803" pitchFamily="18" charset="0"/>
              </a:rPr>
              <a:t>The Experiment</a:t>
            </a:r>
          </a:p>
        </p:txBody>
      </p:sp>
    </p:spTree>
    <p:extLst>
      <p:ext uri="{BB962C8B-B14F-4D97-AF65-F5344CB8AC3E}">
        <p14:creationId xmlns:p14="http://schemas.microsoft.com/office/powerpoint/2010/main" val="425818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F9359-8F37-0635-CB80-592A4EBB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A8B7C3-E22E-1313-7D3A-6266042652CA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Experiment Background</a:t>
            </a:r>
            <a:endParaRPr lang="en-SE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91C1B8-8938-FF78-2945-F049176A72D5}"/>
              </a:ext>
            </a:extLst>
          </p:cNvPr>
          <p:cNvSpPr txBox="1"/>
          <p:nvPr/>
        </p:nvSpPr>
        <p:spPr>
          <a:xfrm>
            <a:off x="425545" y="1646851"/>
            <a:ext cx="8292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Experiment platform: Alipay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A “subsidiary” of Alibaba Group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2A4572"/>
                </a:solidFill>
                <a:latin typeface="Aptos" panose="020B0004020202020204" pitchFamily="34" charset="0"/>
              </a:rPr>
              <a:t>Designed for Taobao E-shopping platform in early 00s’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2A4572"/>
                </a:solidFill>
                <a:latin typeface="Aptos" panose="020B0004020202020204" pitchFamily="34" charset="0"/>
              </a:rPr>
              <a:t>Now: Payment + credit provision + wealth management</a:t>
            </a:r>
            <a:endParaRPr lang="en-SE" sz="24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Over one</a:t>
            </a:r>
            <a:r>
              <a:rPr lang="en-US" sz="2400" dirty="0">
                <a:solidFill>
                  <a:srgbClr val="2A4572"/>
                </a:solidFill>
                <a:latin typeface="Aptos" panose="020B0004020202020204" pitchFamily="34" charset="0"/>
              </a:rPr>
              <a:t> </a:t>
            </a: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billion monthly active users as of 2024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AUM $560B as of Jun 2020 according to its IPO docs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SE" sz="24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Voluntary experiment: a virtual investment game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Launched in July 2019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Branded as a financial personality test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Embedded in Alipay mobile app, free to participate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~ 20m participants by the end of 2021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1648DF-FCBE-DE71-B888-AEEDF157F118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9419C0-1A63-8EC2-6731-D94D449596BD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CA4525-5424-A1B7-4733-1C1396201870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4453C9-893E-66DD-C448-7DB24043D032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4/30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29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A63F2-7504-1F3F-1A8E-01299BB84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7CC11-D961-95C6-BBE8-8C2C9FB3F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87" y="1415899"/>
            <a:ext cx="3332906" cy="51450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FB983E-4CB5-3E97-7A74-5E4409BB5B7E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Experiment Setup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99C50-CAFB-1212-399D-87F6912ED393}"/>
              </a:ext>
            </a:extLst>
          </p:cNvPr>
          <p:cNvSpPr txBox="1"/>
          <p:nvPr/>
        </p:nvSpPr>
        <p:spPr>
          <a:xfrm>
            <a:off x="283780" y="1720840"/>
            <a:ext cx="49995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Two assets: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1 risky asset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1 risk-free asset (zero return)</a:t>
            </a:r>
          </a:p>
          <a:p>
            <a:pPr marL="342900" indent="-342900">
              <a:buFont typeface="Wingdings" pitchFamily="2" charset="2"/>
              <a:buChar char="Ø"/>
            </a:pPr>
            <a:endParaRPr lang="en-SE" sz="24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Initial endowment: 10,000 CNY</a:t>
            </a:r>
          </a:p>
          <a:p>
            <a:pPr marL="342900" indent="-342900">
              <a:buFont typeface="Wingdings" pitchFamily="2" charset="2"/>
              <a:buChar char="Ø"/>
            </a:pPr>
            <a:endParaRPr lang="en-SE" sz="24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Decision: buy/hold/sell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2A4572"/>
                </a:solidFill>
                <a:latin typeface="Aptos" panose="020B0004020202020204" pitchFamily="34" charset="0"/>
              </a:rPr>
              <a:t>1 blind decision at first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2A4572"/>
                </a:solidFill>
                <a:latin typeface="Aptos" panose="020B0004020202020204" pitchFamily="34" charset="0"/>
              </a:rPr>
              <a:t>10 “informative” decisions </a:t>
            </a:r>
            <a:endParaRPr lang="en-SE" sz="2400" dirty="0">
              <a:solidFill>
                <a:srgbClr val="2A4572"/>
              </a:solidFill>
              <a:latin typeface="Aptos" panose="020B00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F45C9B-F681-EA3D-F64E-7C6BA8B9C038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6718E1-BF09-C5FA-5774-935C02DE29BB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C9089B-13C9-D26F-3572-E3CAC90E7A1D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358A6C-2CEA-2336-6AD4-96B59A7FF989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5/30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6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B474-FDA1-14DA-A969-495315F1B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97C3FB-37D8-CF79-FB6E-8FB3142E9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55" y="1462944"/>
            <a:ext cx="3325031" cy="5051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675717-972E-A7B7-C3C9-034AD432D0A3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Experiment Setup (Cont’d)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A9D074-2D39-02DA-76C4-5D7E08AED0A1}"/>
              </a:ext>
            </a:extLst>
          </p:cNvPr>
          <p:cNvSpPr txBox="1"/>
          <p:nvPr/>
        </p:nvSpPr>
        <p:spPr>
          <a:xfrm>
            <a:off x="-262759" y="1910953"/>
            <a:ext cx="5567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2A4572"/>
                </a:solidFill>
                <a:latin typeface="Aptos" panose="020B0004020202020204" pitchFamily="34" charset="0"/>
              </a:rPr>
              <a:t>Before </a:t>
            </a: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each decision, t</a:t>
            </a:r>
            <a:r>
              <a:rPr lang="en-GB" sz="2400" dirty="0">
                <a:solidFill>
                  <a:srgbClr val="2A4572"/>
                </a:solidFill>
                <a:latin typeface="Aptos" panose="020B0004020202020204" pitchFamily="34" charset="0"/>
              </a:rPr>
              <a:t>he</a:t>
            </a: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 player gets a cash inflow of 1,000 CNY, with the interface displaying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Price movement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Current performance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SE" sz="2000" dirty="0">
                <a:solidFill>
                  <a:srgbClr val="2A4572"/>
                </a:solidFill>
                <a:latin typeface="Aptos" panose="020B0004020202020204" pitchFamily="34" charset="0"/>
              </a:rPr>
              <a:t>Decision history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SE" sz="2400" dirty="0">
              <a:solidFill>
                <a:srgbClr val="2A4572"/>
              </a:solidFill>
              <a:latin typeface="Aptos" panose="020B0004020202020204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SE" sz="2400" dirty="0">
                <a:solidFill>
                  <a:srgbClr val="2A4572"/>
                </a:solidFill>
                <a:latin typeface="Aptos" panose="020B0004020202020204" pitchFamily="34" charset="0"/>
              </a:rPr>
              <a:t>After final decision, the game runs for another period, and then a test report is delivered.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SE" sz="2400" dirty="0">
              <a:solidFill>
                <a:srgbClr val="2A4572"/>
              </a:solidFill>
              <a:latin typeface="Aptos" panose="020B00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08695B-1B23-244D-0E5F-79C784550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55" y="1462943"/>
            <a:ext cx="3371574" cy="5051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92626B7-F272-9067-4F0D-CE4E43665A76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8959B3-B34C-DD7E-F968-7361705A3DC3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51FC4C-8556-13CA-71C5-364CCC094516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EEDFF3-FFB3-9ABB-AD62-33D58E9B4185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6/30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37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9929F-1C7B-B7EE-3F1E-EDB6B6D55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1B7850-ADC9-96CD-CA93-FCEF8A369A07}"/>
              </a:ext>
            </a:extLst>
          </p:cNvPr>
          <p:cNvSpPr/>
          <p:nvPr/>
        </p:nvSpPr>
        <p:spPr>
          <a:xfrm>
            <a:off x="0" y="486137"/>
            <a:ext cx="9144000" cy="682906"/>
          </a:xfrm>
          <a:prstGeom prst="rect">
            <a:avLst/>
          </a:prstGeom>
          <a:solidFill>
            <a:srgbClr val="2A45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>
                <a:solidFill>
                  <a:schemeClr val="bg1"/>
                </a:solidFill>
                <a:latin typeface="Garamond" panose="02020404030301010803" pitchFamily="18" charset="0"/>
              </a:rPr>
              <a:t>  Experiment Setup (Cont’d)</a:t>
            </a:r>
            <a:endParaRPr lang="en-SE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2AF14-4F80-D41F-967E-E4A18476E4B1}"/>
              </a:ext>
            </a:extLst>
          </p:cNvPr>
          <p:cNvSpPr txBox="1"/>
          <p:nvPr/>
        </p:nvSpPr>
        <p:spPr>
          <a:xfrm>
            <a:off x="-136456" y="1466611"/>
            <a:ext cx="8964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solidFill>
                  <a:srgbClr val="2A4572"/>
                </a:solidFill>
                <a:latin typeface="Aptos" panose="020B0004020202020204" pitchFamily="34" charset="0"/>
              </a:rPr>
              <a:t>Game data reflects actual Shanghai Composite Index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>
                <a:solidFill>
                  <a:srgbClr val="2A4572"/>
                </a:solidFill>
                <a:latin typeface="Aptos" panose="020B0004020202020204" pitchFamily="34" charset="0"/>
              </a:rPr>
              <a:t>A total of 9 years: 2011-2018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>
                <a:solidFill>
                  <a:srgbClr val="2A4572"/>
                </a:solidFill>
                <a:latin typeface="Aptos" panose="020B0004020202020204" pitchFamily="34" charset="0"/>
              </a:rPr>
              <a:t>A game equivalent to 11 months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>
                <a:solidFill>
                  <a:srgbClr val="2A4572"/>
                </a:solidFill>
                <a:latin typeface="Aptos" panose="020B0004020202020204" pitchFamily="34" charset="0"/>
              </a:rPr>
              <a:t>An in-game decision period is approx. one month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>
                <a:solidFill>
                  <a:srgbClr val="2A4572"/>
                </a:solidFill>
                <a:latin typeface="Aptos" panose="020B0004020202020204" pitchFamily="34" charset="0"/>
              </a:rPr>
              <a:t>8 years x 20 scenarios/year = 160 different price paths</a:t>
            </a:r>
            <a:endParaRPr lang="en-US" sz="2400" dirty="0">
              <a:solidFill>
                <a:srgbClr val="2A4572"/>
              </a:solidFill>
              <a:latin typeface="Aptos" panose="020B00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4AF006-569F-0CF3-9DEA-F7C891A13448}"/>
              </a:ext>
            </a:extLst>
          </p:cNvPr>
          <p:cNvGrpSpPr/>
          <p:nvPr/>
        </p:nvGrpSpPr>
        <p:grpSpPr>
          <a:xfrm>
            <a:off x="858424" y="3142753"/>
            <a:ext cx="7427152" cy="3429000"/>
            <a:chOff x="858424" y="3429000"/>
            <a:chExt cx="7427152" cy="3429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BD93D1-DFBE-6CAF-5239-17288DE44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80" t="14791" r="2930" b="19697"/>
            <a:stretch/>
          </p:blipFill>
          <p:spPr>
            <a:xfrm>
              <a:off x="858424" y="3429000"/>
              <a:ext cx="7427152" cy="303430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9C6F4E-641E-2DDA-AD5A-FDCFFCAAD03B}"/>
                </a:ext>
              </a:extLst>
            </p:cNvPr>
            <p:cNvSpPr/>
            <p:nvPr/>
          </p:nvSpPr>
          <p:spPr>
            <a:xfrm>
              <a:off x="2492397" y="3553032"/>
              <a:ext cx="5543545" cy="276434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E7614F-770F-89EA-D511-1A4BF43716AA}"/>
                </a:ext>
              </a:extLst>
            </p:cNvPr>
            <p:cNvSpPr txBox="1"/>
            <p:nvPr/>
          </p:nvSpPr>
          <p:spPr>
            <a:xfrm>
              <a:off x="858424" y="6396335"/>
              <a:ext cx="742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E" sz="2400" i="1" dirty="0">
                  <a:solidFill>
                    <a:srgbClr val="2A4572"/>
                  </a:solidFill>
                </a:rPr>
                <a:t>An exemplary market condition based on 2011’s index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B78BCE-B974-E47A-ED4B-A9D6271293CC}"/>
              </a:ext>
            </a:extLst>
          </p:cNvPr>
          <p:cNvGrpSpPr/>
          <p:nvPr/>
        </p:nvGrpSpPr>
        <p:grpSpPr>
          <a:xfrm>
            <a:off x="0" y="6657032"/>
            <a:ext cx="9144000" cy="200968"/>
            <a:chOff x="0" y="6657032"/>
            <a:chExt cx="9144000" cy="2009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B256CC-3A86-6785-7166-A6B7AB3247C1}"/>
                </a:ext>
              </a:extLst>
            </p:cNvPr>
            <p:cNvSpPr/>
            <p:nvPr/>
          </p:nvSpPr>
          <p:spPr>
            <a:xfrm>
              <a:off x="0" y="6657032"/>
              <a:ext cx="2337683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latin typeface="Garamond" panose="02020404030301010803" pitchFamily="18" charset="0"/>
                  <a:cs typeface="Arial" panose="020B0604020202020204" pitchFamily="34" charset="0"/>
                </a:rPr>
                <a:t>Ouyang &amp; Ouyang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969BA5-B336-A1E9-6FCD-C6DBFCA3AFAF}"/>
                </a:ext>
              </a:extLst>
            </p:cNvPr>
            <p:cNvSpPr/>
            <p:nvPr/>
          </p:nvSpPr>
          <p:spPr>
            <a:xfrm>
              <a:off x="2337683" y="6657032"/>
              <a:ext cx="4762832" cy="2009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>
                  <a:solidFill>
                    <a:srgbClr val="2A4572"/>
                  </a:solidFill>
                  <a:latin typeface="Garamond" panose="02020404030301010803" pitchFamily="18" charset="0"/>
                </a:rPr>
                <a:t>The Fixed Disposition Effect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0D5DE2-E778-3E0A-D26E-99FB1CEA6507}"/>
                </a:ext>
              </a:extLst>
            </p:cNvPr>
            <p:cNvSpPr/>
            <p:nvPr/>
          </p:nvSpPr>
          <p:spPr>
            <a:xfrm>
              <a:off x="7100515" y="6657032"/>
              <a:ext cx="2043485" cy="200968"/>
            </a:xfrm>
            <a:prstGeom prst="rect">
              <a:avLst/>
            </a:prstGeom>
            <a:solidFill>
              <a:srgbClr val="2A45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E" sz="1400" dirty="0"/>
                <a:t>7/30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3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19224</TotalTime>
  <Words>1717</Words>
  <Application>Microsoft Macintosh PowerPoint</Application>
  <PresentationFormat>On-screen Show (4:3)</PresentationFormat>
  <Paragraphs>304</Paragraphs>
  <Slides>37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Qinglin Ouyang</dc:creator>
  <cp:lastModifiedBy>Qinglin Ouyang</cp:lastModifiedBy>
  <cp:revision>31</cp:revision>
  <dcterms:created xsi:type="dcterms:W3CDTF">2025-05-11T11:53:52Z</dcterms:created>
  <dcterms:modified xsi:type="dcterms:W3CDTF">2025-11-18T22:48:00Z</dcterms:modified>
</cp:coreProperties>
</file>